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82" r:id="rId3"/>
    <p:sldId id="283" r:id="rId4"/>
    <p:sldId id="260" r:id="rId5"/>
    <p:sldId id="261" r:id="rId6"/>
    <p:sldId id="284" r:id="rId7"/>
    <p:sldId id="285" r:id="rId8"/>
    <p:sldId id="286" r:id="rId9"/>
    <p:sldId id="287" r:id="rId10"/>
    <p:sldId id="288" r:id="rId11"/>
    <p:sldId id="289" r:id="rId12"/>
    <p:sldId id="291" r:id="rId13"/>
    <p:sldId id="290" r:id="rId14"/>
    <p:sldId id="292" r:id="rId15"/>
    <p:sldId id="293" r:id="rId16"/>
    <p:sldId id="294" r:id="rId17"/>
    <p:sldId id="295" r:id="rId18"/>
    <p:sldId id="296" r:id="rId19"/>
    <p:sldId id="297" r:id="rId20"/>
    <p:sldId id="298" r:id="rId21"/>
    <p:sldId id="299" r:id="rId22"/>
    <p:sldId id="269" r:id="rId23"/>
    <p:sldId id="300" r:id="rId24"/>
    <p:sldId id="301" r:id="rId25"/>
    <p:sldId id="268" r:id="rId26"/>
    <p:sldId id="302" r:id="rId27"/>
    <p:sldId id="303" r:id="rId28"/>
    <p:sldId id="304" r:id="rId29"/>
    <p:sldId id="305" r:id="rId30"/>
    <p:sldId id="275" r:id="rId31"/>
    <p:sldId id="309" r:id="rId32"/>
    <p:sldId id="310" r:id="rId33"/>
    <p:sldId id="276" r:id="rId34"/>
    <p:sldId id="277" r:id="rId35"/>
    <p:sldId id="278" r:id="rId36"/>
    <p:sldId id="279" r:id="rId37"/>
    <p:sldId id="312"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502" autoAdjust="0"/>
  </p:normalViewPr>
  <p:slideViewPr>
    <p:cSldViewPr>
      <p:cViewPr varScale="1">
        <p:scale>
          <a:sx n="80" d="100"/>
          <a:sy n="80" d="100"/>
        </p:scale>
        <p:origin x="2514" y="8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34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E88160-B570-460D-B07C-0942FD0446D7}" type="datetimeFigureOut">
              <a:rPr lang="en-US" smtClean="0"/>
              <a:t>10/18/2017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A02140-FC0E-458A-9ABE-3FD44E0BB0BA}" type="slidenum">
              <a:rPr lang="en-US" smtClean="0"/>
              <a:t>‹#›</a:t>
            </a:fld>
            <a:endParaRPr lang="en-US"/>
          </a:p>
        </p:txBody>
      </p:sp>
    </p:spTree>
    <p:extLst>
      <p:ext uri="{BB962C8B-B14F-4D97-AF65-F5344CB8AC3E}">
        <p14:creationId xmlns:p14="http://schemas.microsoft.com/office/powerpoint/2010/main" val="429773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fafsa.ed.gov/help/irshlp12.htm','','/help/"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fafsa.ed.gov/help/irshlp10.htm','','/help/"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Calibri" charset="0"/>
                <a:ea typeface="ＭＳ Ｐゴシック" charset="-128"/>
              </a:rPr>
              <a:t>Getting</a:t>
            </a:r>
            <a:r>
              <a:rPr lang="en-US" altLang="en-US" baseline="0" dirty="0" smtClean="0">
                <a:latin typeface="Calibri" charset="0"/>
                <a:ea typeface="ＭＳ Ｐゴシック" charset="-128"/>
              </a:rPr>
              <a:t> ready to go to college is exciting.</a:t>
            </a:r>
          </a:p>
          <a:p>
            <a:pPr eaLnBrk="1" hangingPunct="1"/>
            <a:r>
              <a:rPr lang="en-US" altLang="en-US" baseline="0" dirty="0" smtClean="0">
                <a:latin typeface="Calibri" charset="0"/>
                <a:ea typeface="ＭＳ Ｐゴシック" charset="-128"/>
              </a:rPr>
              <a:t>You’ve been preparing academically and you’ve looked for some campuses that meet your academic needs – have your major – etc.</a:t>
            </a:r>
          </a:p>
          <a:p>
            <a:pPr eaLnBrk="1" hangingPunct="1"/>
            <a:r>
              <a:rPr lang="en-US" altLang="en-US" baseline="0" dirty="0" smtClean="0">
                <a:latin typeface="Calibri" charset="0"/>
                <a:ea typeface="ＭＳ Ｐゴシック" charset="-128"/>
              </a:rPr>
              <a:t>Perhaps you’ve visited some campuses and identified which one (or ones) seem like a good fit for you.</a:t>
            </a:r>
          </a:p>
          <a:p>
            <a:pPr eaLnBrk="1" hangingPunct="1"/>
            <a:r>
              <a:rPr lang="en-US" altLang="en-US" baseline="0" dirty="0" smtClean="0">
                <a:latin typeface="Calibri" charset="0"/>
                <a:ea typeface="ＭＳ Ｐゴシック" charset="-128"/>
              </a:rPr>
              <a:t>Now you have to think about paying for college.</a:t>
            </a:r>
          </a:p>
          <a:p>
            <a:pPr eaLnBrk="1" hangingPunct="1"/>
            <a:r>
              <a:rPr lang="en-US" altLang="en-US" baseline="0" dirty="0" smtClean="0">
                <a:latin typeface="Calibri" charset="0"/>
                <a:ea typeface="ＭＳ Ｐゴシック" charset="-128"/>
              </a:rPr>
              <a:t>These are questions to ask.</a:t>
            </a:r>
          </a:p>
          <a:p>
            <a:pPr eaLnBrk="1" hangingPunct="1"/>
            <a:r>
              <a:rPr lang="en-US" altLang="en-US" baseline="0" dirty="0" smtClean="0">
                <a:latin typeface="Calibri" charset="0"/>
                <a:ea typeface="ＭＳ Ｐゴシック" charset="-128"/>
              </a:rPr>
              <a:t>All campuses have to have a Net Price Calculator – check out their websites for more information.</a:t>
            </a:r>
          </a:p>
          <a:p>
            <a:pPr eaLnBrk="1" hangingPunct="1"/>
            <a:r>
              <a:rPr lang="en-US" altLang="en-US" baseline="0" dirty="0" smtClean="0">
                <a:latin typeface="Calibri" charset="0"/>
                <a:ea typeface="ＭＳ Ｐゴシック" charset="-128"/>
              </a:rPr>
              <a:t>You can also visit studentaid.ed.gov for more information about college costs and characteristics</a:t>
            </a:r>
          </a:p>
          <a:p>
            <a:pPr eaLnBrk="1" hangingPunct="1"/>
            <a:r>
              <a:rPr lang="en-US" altLang="en-US" baseline="0" dirty="0" smtClean="0">
                <a:latin typeface="Calibri" charset="0"/>
                <a:ea typeface="ＭＳ Ｐゴシック" charset="-128"/>
              </a:rPr>
              <a:t>Let’s get started by talking about those college costs</a:t>
            </a:r>
            <a:endParaRPr lang="en-US" altLang="en-US" dirty="0" smtClean="0">
              <a:latin typeface="Calibri" charset="0"/>
              <a:ea typeface="ＭＳ Ｐゴシック" charset="-128"/>
            </a:endParaRPr>
          </a:p>
        </p:txBody>
      </p:sp>
    </p:spTree>
    <p:extLst>
      <p:ext uri="{BB962C8B-B14F-4D97-AF65-F5344CB8AC3E}">
        <p14:creationId xmlns:p14="http://schemas.microsoft.com/office/powerpoint/2010/main" val="1370537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Calibri" charset="0"/>
                <a:ea typeface="ＭＳ Ｐゴシック" charset="-128"/>
              </a:rPr>
              <a:t>Remember that you must complete a new FAFSA each award year.</a:t>
            </a:r>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ＭＳ Ｐゴシック" charset="-128"/>
              </a:defRPr>
            </a:lvl1pPr>
            <a:lvl2pPr marL="742950" indent="-285750" eaLnBrk="0" hangingPunct="0">
              <a:spcBef>
                <a:spcPct val="30000"/>
              </a:spcBef>
              <a:defRPr sz="1200">
                <a:solidFill>
                  <a:schemeClr val="tx1"/>
                </a:solidFill>
                <a:latin typeface="Calibri" charset="0"/>
                <a:ea typeface="ＭＳ Ｐゴシック" charset="-128"/>
              </a:defRPr>
            </a:lvl2pPr>
            <a:lvl3pPr marL="1143000" indent="-228600" eaLnBrk="0" hangingPunct="0">
              <a:spcBef>
                <a:spcPct val="30000"/>
              </a:spcBef>
              <a:defRPr sz="1200">
                <a:solidFill>
                  <a:schemeClr val="tx1"/>
                </a:solidFill>
                <a:latin typeface="Calibri" charset="0"/>
                <a:ea typeface="ＭＳ Ｐゴシック" charset="-128"/>
              </a:defRPr>
            </a:lvl3pPr>
            <a:lvl4pPr marL="1600200" indent="-228600" eaLnBrk="0" hangingPunct="0">
              <a:spcBef>
                <a:spcPct val="30000"/>
              </a:spcBef>
              <a:defRPr sz="1200">
                <a:solidFill>
                  <a:schemeClr val="tx1"/>
                </a:solidFill>
                <a:latin typeface="Calibri" charset="0"/>
                <a:ea typeface="ＭＳ Ｐゴシック" charset="-128"/>
              </a:defRPr>
            </a:lvl4pPr>
            <a:lvl5pPr marL="2057400" indent="-228600" eaLnBrk="0" hangingPunct="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6C143493-8455-4918-A61F-D8F76B642DAC}" type="slidenum">
              <a:rPr lang="en-US" altLang="en-US" smtClean="0">
                <a:solidFill>
                  <a:srgbClr val="000000"/>
                </a:solidFill>
                <a:latin typeface="Arial" charset="0"/>
              </a:rPr>
              <a:pPr>
                <a:spcBef>
                  <a:spcPct val="0"/>
                </a:spcBef>
              </a:pPr>
              <a:t>11</a:t>
            </a:fld>
            <a:endParaRPr lang="en-US" altLang="en-US" smtClean="0">
              <a:solidFill>
                <a:srgbClr val="000000"/>
              </a:solidFill>
              <a:latin typeface="Arial" charset="0"/>
            </a:endParaRPr>
          </a:p>
        </p:txBody>
      </p:sp>
    </p:spTree>
    <p:extLst>
      <p:ext uri="{BB962C8B-B14F-4D97-AF65-F5344CB8AC3E}">
        <p14:creationId xmlns:p14="http://schemas.microsoft.com/office/powerpoint/2010/main" val="17871799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charset="0"/>
              <a:ea typeface="ＭＳ Ｐゴシック" charset="-128"/>
            </a:endParaRPr>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ＭＳ Ｐゴシック" charset="-128"/>
              </a:defRPr>
            </a:lvl1pPr>
            <a:lvl2pPr marL="742950" indent="-285750" eaLnBrk="0" hangingPunct="0">
              <a:spcBef>
                <a:spcPct val="30000"/>
              </a:spcBef>
              <a:defRPr sz="1200">
                <a:solidFill>
                  <a:schemeClr val="tx1"/>
                </a:solidFill>
                <a:latin typeface="Calibri" charset="0"/>
                <a:ea typeface="ＭＳ Ｐゴシック" charset="-128"/>
              </a:defRPr>
            </a:lvl2pPr>
            <a:lvl3pPr marL="1143000" indent="-228600" eaLnBrk="0" hangingPunct="0">
              <a:spcBef>
                <a:spcPct val="30000"/>
              </a:spcBef>
              <a:defRPr sz="1200">
                <a:solidFill>
                  <a:schemeClr val="tx1"/>
                </a:solidFill>
                <a:latin typeface="Calibri" charset="0"/>
                <a:ea typeface="ＭＳ Ｐゴシック" charset="-128"/>
              </a:defRPr>
            </a:lvl3pPr>
            <a:lvl4pPr marL="1600200" indent="-228600" eaLnBrk="0" hangingPunct="0">
              <a:spcBef>
                <a:spcPct val="30000"/>
              </a:spcBef>
              <a:defRPr sz="1200">
                <a:solidFill>
                  <a:schemeClr val="tx1"/>
                </a:solidFill>
                <a:latin typeface="Calibri" charset="0"/>
                <a:ea typeface="ＭＳ Ｐゴシック" charset="-128"/>
              </a:defRPr>
            </a:lvl4pPr>
            <a:lvl5pPr marL="2057400" indent="-228600" eaLnBrk="0" hangingPunct="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EE8863CD-0C76-4EBF-B688-B0BFB9E51693}" type="slidenum">
              <a:rPr lang="en-US" altLang="en-US" smtClean="0">
                <a:solidFill>
                  <a:srgbClr val="000000"/>
                </a:solidFill>
                <a:latin typeface="Arial" charset="0"/>
              </a:rPr>
              <a:pPr>
                <a:spcBef>
                  <a:spcPct val="0"/>
                </a:spcBef>
              </a:pPr>
              <a:t>12</a:t>
            </a:fld>
            <a:endParaRPr lang="en-US" altLang="en-US" smtClean="0">
              <a:solidFill>
                <a:srgbClr val="000000"/>
              </a:solidFill>
              <a:latin typeface="Arial" charset="0"/>
            </a:endParaRPr>
          </a:p>
        </p:txBody>
      </p:sp>
    </p:spTree>
    <p:extLst>
      <p:ext uri="{BB962C8B-B14F-4D97-AF65-F5344CB8AC3E}">
        <p14:creationId xmlns:p14="http://schemas.microsoft.com/office/powerpoint/2010/main" val="292380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Calibri" charset="0"/>
                <a:ea typeface="ＭＳ Ｐゴシック" charset="-128"/>
              </a:rPr>
              <a:t>The FAFSA should take less than one hour to complete depending on your answers and whether or not you have the necessary information available. </a:t>
            </a:r>
          </a:p>
          <a:p>
            <a:endParaRPr lang="en-US" altLang="en-US" dirty="0" smtClean="0">
              <a:latin typeface="Calibri" charset="0"/>
              <a:ea typeface="ＭＳ Ｐゴシック" charset="-128"/>
            </a:endParaRPr>
          </a:p>
          <a:p>
            <a:r>
              <a:rPr lang="en-US" altLang="en-US" dirty="0" smtClean="0">
                <a:latin typeface="Calibri" charset="0"/>
                <a:ea typeface="ＭＳ Ｐゴシック" charset="-128"/>
              </a:rPr>
              <a:t>You don't have to complete the entire FAFSA at one time. You can save the application for up to 45 days.</a:t>
            </a:r>
            <a:br>
              <a:rPr lang="en-US" altLang="en-US" dirty="0" smtClean="0">
                <a:latin typeface="Calibri" charset="0"/>
                <a:ea typeface="ＭＳ Ｐゴシック" charset="-128"/>
              </a:rPr>
            </a:br>
            <a:r>
              <a:rPr lang="en-US" altLang="en-US" dirty="0" smtClean="0">
                <a:latin typeface="Calibri" charset="0"/>
                <a:ea typeface="ＭＳ Ｐゴシック" charset="-128"/>
              </a:rPr>
              <a:t/>
            </a:r>
            <a:br>
              <a:rPr lang="en-US" altLang="en-US" dirty="0" smtClean="0">
                <a:latin typeface="Calibri" charset="0"/>
                <a:ea typeface="ＭＳ Ｐゴシック" charset="-128"/>
              </a:rPr>
            </a:br>
            <a:r>
              <a:rPr lang="en-US" altLang="en-US" dirty="0" smtClean="0">
                <a:latin typeface="Calibri" charset="0"/>
                <a:ea typeface="ＭＳ Ｐゴシック" charset="-128"/>
              </a:rPr>
              <a:t>If you start a FAFSA and decide you don't want to submit the FAFSA, you will also have the option to delete the application. But remember that your eligibility for federal student aid cannot be determined without a submitted FAFSA. </a:t>
            </a:r>
          </a:p>
          <a:p>
            <a:endParaRPr lang="en-US" altLang="en-US" dirty="0" smtClean="0">
              <a:latin typeface="Calibri" charset="0"/>
              <a:ea typeface="ＭＳ Ｐゴシック" charset="-128"/>
            </a:endParaRPr>
          </a:p>
          <a:p>
            <a:r>
              <a:rPr lang="en-US" altLang="en-US" dirty="0" smtClean="0">
                <a:latin typeface="Calibri" charset="0"/>
                <a:ea typeface="ＭＳ Ｐゴシック" charset="-128"/>
              </a:rPr>
              <a:t>To complete the Free Application for Federal Student Aid (FAFSA), you will need: </a:t>
            </a:r>
          </a:p>
          <a:p>
            <a:r>
              <a:rPr lang="en-US" altLang="en-US" dirty="0" smtClean="0">
                <a:latin typeface="Calibri" charset="0"/>
                <a:ea typeface="ＭＳ Ｐゴシック" charset="-128"/>
              </a:rPr>
              <a:t>Your Social Security Number </a:t>
            </a:r>
          </a:p>
          <a:p>
            <a:r>
              <a:rPr lang="en-US" altLang="en-US" dirty="0" smtClean="0">
                <a:latin typeface="Calibri" charset="0"/>
                <a:ea typeface="ＭＳ Ｐゴシック" charset="-128"/>
              </a:rPr>
              <a:t>Your Alien Registration Number (if you are not a U.S. citizen)</a:t>
            </a:r>
          </a:p>
          <a:p>
            <a:r>
              <a:rPr lang="en-US" altLang="en-US" dirty="0" smtClean="0">
                <a:latin typeface="Calibri" charset="0"/>
                <a:ea typeface="ＭＳ Ｐゴシック" charset="-128"/>
              </a:rPr>
              <a:t>Federal income tax returns, W-2s, and other records of money earned</a:t>
            </a:r>
            <a:r>
              <a:rPr lang="en-US" altLang="en-US" baseline="0" dirty="0" smtClean="0">
                <a:latin typeface="Calibri" charset="0"/>
                <a:ea typeface="ＭＳ Ｐゴシック" charset="-128"/>
              </a:rPr>
              <a:t> for the year listed on the FAFSA.</a:t>
            </a:r>
          </a:p>
          <a:p>
            <a:r>
              <a:rPr lang="en-US" altLang="en-US" dirty="0" smtClean="0">
                <a:latin typeface="Calibri" charset="0"/>
                <a:ea typeface="ＭＳ Ｐゴシック" charset="-128"/>
              </a:rPr>
              <a:t>(</a:t>
            </a:r>
            <a:r>
              <a:rPr lang="en-US" altLang="en-US" b="1" dirty="0" smtClean="0">
                <a:latin typeface="Calibri" charset="0"/>
                <a:ea typeface="ＭＳ Ｐゴシック" charset="-128"/>
              </a:rPr>
              <a:t>Note:</a:t>
            </a:r>
            <a:r>
              <a:rPr lang="en-US" altLang="en-US" dirty="0" smtClean="0">
                <a:latin typeface="Calibri" charset="0"/>
                <a:ea typeface="ＭＳ Ｐゴシック" charset="-128"/>
              </a:rPr>
              <a:t> You may be able to transfer your federal tax return information into your FAFSA using the IRS Data Retrieval Tool.)</a:t>
            </a:r>
          </a:p>
          <a:p>
            <a:r>
              <a:rPr lang="en-US" altLang="en-US" dirty="0" smtClean="0">
                <a:latin typeface="Calibri" charset="0"/>
                <a:ea typeface="ＭＳ Ｐゴシック" charset="-128"/>
              </a:rPr>
              <a:t>Bank statements and records of investments (if applicable) </a:t>
            </a:r>
          </a:p>
          <a:p>
            <a:r>
              <a:rPr lang="en-US" altLang="en-US" dirty="0" smtClean="0">
                <a:latin typeface="Calibri" charset="0"/>
                <a:ea typeface="ＭＳ Ｐゴシック" charset="-128"/>
              </a:rPr>
              <a:t>Records of untaxed income (if applicable) </a:t>
            </a:r>
          </a:p>
          <a:p>
            <a:r>
              <a:rPr lang="en-US" altLang="en-US" dirty="0" smtClean="0">
                <a:latin typeface="Calibri" charset="0"/>
                <a:ea typeface="ＭＳ Ｐゴシック" charset="-128"/>
              </a:rPr>
              <a:t>Your FSA ID to sign electronically. If you are a dependent</a:t>
            </a:r>
            <a:r>
              <a:rPr lang="en-US" altLang="en-US" baseline="0" dirty="0" smtClean="0">
                <a:latin typeface="Calibri" charset="0"/>
                <a:ea typeface="ＭＳ Ｐゴシック" charset="-128"/>
              </a:rPr>
              <a:t> student</a:t>
            </a:r>
            <a:r>
              <a:rPr lang="en-US" altLang="en-US" u="none" dirty="0" smtClean="0">
                <a:solidFill>
                  <a:schemeClr val="tx1"/>
                </a:solidFill>
                <a:latin typeface="Calibri" charset="0"/>
                <a:ea typeface="ＭＳ Ｐゴシック" charset="-128"/>
              </a:rPr>
              <a:t>, then </a:t>
            </a:r>
            <a:r>
              <a:rPr lang="en-US" altLang="en-US" dirty="0" smtClean="0">
                <a:latin typeface="Calibri" charset="0"/>
                <a:ea typeface="ＭＳ Ｐゴシック" charset="-128"/>
              </a:rPr>
              <a:t>you will also need most of the above information for your parent(s). And one</a:t>
            </a:r>
            <a:r>
              <a:rPr lang="en-US" altLang="en-US" baseline="0" dirty="0" smtClean="0">
                <a:latin typeface="Calibri" charset="0"/>
                <a:ea typeface="ＭＳ Ｐゴシック" charset="-128"/>
              </a:rPr>
              <a:t> of the parents listed on your FAFSA must have an FSA ID to electronically sign the form.</a:t>
            </a:r>
            <a:endParaRPr lang="en-US" altLang="en-US" dirty="0" smtClean="0">
              <a:latin typeface="Calibri" charset="0"/>
              <a:ea typeface="ＭＳ Ｐゴシック" charset="-128"/>
            </a:endParaRPr>
          </a:p>
          <a:p>
            <a:endParaRPr lang="en-US" altLang="en-US" dirty="0" smtClean="0">
              <a:latin typeface="Calibri" charset="0"/>
              <a:ea typeface="ＭＳ Ｐゴシック" charset="-128"/>
            </a:endParaRPr>
          </a:p>
          <a:p>
            <a:endParaRPr lang="en-US" altLang="en-US" dirty="0" smtClean="0">
              <a:latin typeface="Calibri" charset="0"/>
              <a:ea typeface="ＭＳ Ｐゴシック" charset="-128"/>
            </a:endParaRPr>
          </a:p>
        </p:txBody>
      </p:sp>
      <p:sp>
        <p:nvSpPr>
          <p:cNvPr id="128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ＭＳ Ｐゴシック" charset="-128"/>
              </a:defRPr>
            </a:lvl1pPr>
            <a:lvl2pPr marL="742950" indent="-285750" eaLnBrk="0" hangingPunct="0">
              <a:spcBef>
                <a:spcPct val="30000"/>
              </a:spcBef>
              <a:defRPr sz="1200">
                <a:solidFill>
                  <a:schemeClr val="tx1"/>
                </a:solidFill>
                <a:latin typeface="Calibri" charset="0"/>
                <a:ea typeface="ＭＳ Ｐゴシック" charset="-128"/>
              </a:defRPr>
            </a:lvl2pPr>
            <a:lvl3pPr marL="1143000" indent="-228600" eaLnBrk="0" hangingPunct="0">
              <a:spcBef>
                <a:spcPct val="30000"/>
              </a:spcBef>
              <a:defRPr sz="1200">
                <a:solidFill>
                  <a:schemeClr val="tx1"/>
                </a:solidFill>
                <a:latin typeface="Calibri" charset="0"/>
                <a:ea typeface="ＭＳ Ｐゴシック" charset="-128"/>
              </a:defRPr>
            </a:lvl3pPr>
            <a:lvl4pPr marL="1600200" indent="-228600" eaLnBrk="0" hangingPunct="0">
              <a:spcBef>
                <a:spcPct val="30000"/>
              </a:spcBef>
              <a:defRPr sz="1200">
                <a:solidFill>
                  <a:schemeClr val="tx1"/>
                </a:solidFill>
                <a:latin typeface="Calibri" charset="0"/>
                <a:ea typeface="ＭＳ Ｐゴシック" charset="-128"/>
              </a:defRPr>
            </a:lvl4pPr>
            <a:lvl5pPr marL="2057400" indent="-228600" eaLnBrk="0" hangingPunct="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54DC7C30-D0AA-4C4D-A33F-873E0D7F1AE9}" type="slidenum">
              <a:rPr lang="en-US" altLang="en-US" smtClean="0">
                <a:solidFill>
                  <a:srgbClr val="000000"/>
                </a:solidFill>
                <a:latin typeface="Arial" charset="0"/>
              </a:rPr>
              <a:pPr>
                <a:spcBef>
                  <a:spcPct val="0"/>
                </a:spcBef>
              </a:pPr>
              <a:t>13</a:t>
            </a:fld>
            <a:endParaRPr lang="en-US" altLang="en-US" smtClean="0">
              <a:solidFill>
                <a:srgbClr val="000000"/>
              </a:solidFill>
              <a:latin typeface="Arial" charset="0"/>
            </a:endParaRPr>
          </a:p>
        </p:txBody>
      </p:sp>
    </p:spTree>
    <p:extLst>
      <p:ext uri="{BB962C8B-B14F-4D97-AF65-F5344CB8AC3E}">
        <p14:creationId xmlns:p14="http://schemas.microsoft.com/office/powerpoint/2010/main" val="11401327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buFont typeface="Arial" pitchFamily="34" charset="0"/>
              <a:buNone/>
              <a:defRPr/>
            </a:pPr>
            <a:r>
              <a:rPr lang="en-US" dirty="0" smtClean="0"/>
              <a:t>Eligible noncitizens include:</a:t>
            </a:r>
          </a:p>
          <a:p>
            <a:pPr marL="171450" indent="-171450">
              <a:buFont typeface="Arial" pitchFamily="34" charset="0"/>
              <a:buChar char="•"/>
              <a:defRPr/>
            </a:pPr>
            <a:r>
              <a:rPr lang="en-US" dirty="0" smtClean="0"/>
              <a:t/>
            </a:r>
            <a:br>
              <a:rPr lang="en-US" dirty="0" smtClean="0"/>
            </a:br>
            <a:r>
              <a:rPr lang="en-US" dirty="0" smtClean="0"/>
              <a:t>U.S. permanent resident, with a Permanent Resident Card (I-551), or a conditional permanent resident with a Conditional Green Card (I-551C) </a:t>
            </a:r>
          </a:p>
          <a:p>
            <a:pPr marL="171450" indent="-171450">
              <a:buFont typeface="Arial" pitchFamily="34" charset="0"/>
              <a:buChar char="•"/>
              <a:defRPr/>
            </a:pPr>
            <a:r>
              <a:rPr lang="en-US" dirty="0" smtClean="0"/>
              <a:t>Other eligible noncitizen with an Arrival-Departure Record (I-94) from the Department of Homeland Security showing any one of the following designations: "Refugee," "Asylum Granted," "Parolee” (I-94 confirms that you were paroled for a minimum of one year and status has not expired), T-Visa holder (T-1, T-2, T-3,etc.), or "Cuban-Haitian Entrant" </a:t>
            </a:r>
          </a:p>
          <a:p>
            <a:pPr marL="171450" indent="-171450">
              <a:buFont typeface="Arial" pitchFamily="34" charset="0"/>
              <a:buChar char="•"/>
              <a:defRPr/>
            </a:pPr>
            <a:r>
              <a:rPr lang="en-US" dirty="0" smtClean="0"/>
              <a:t>The holder of a valid certification or eligibility letter from the Department of Health and Human Services showing a designation of "Victim of human trafficking" </a:t>
            </a:r>
          </a:p>
          <a:p>
            <a:pPr marL="171450" indent="-171450">
              <a:buFont typeface="Arial" pitchFamily="34" charset="0"/>
              <a:buChar char="•"/>
              <a:defRPr/>
            </a:pPr>
            <a:r>
              <a:rPr lang="en-US" dirty="0" smtClean="0"/>
              <a:t>A resident of the Republic of Palau (PW), the Republic of the Marshall Islands (MH), or the Federated States of Micronesia (FM) </a:t>
            </a:r>
          </a:p>
          <a:p>
            <a:pPr marL="171450" indent="-171450">
              <a:buFont typeface="Arial" pitchFamily="34" charset="0"/>
              <a:buChar char="•"/>
              <a:defRPr/>
            </a:pPr>
            <a:r>
              <a:rPr lang="en-US" dirty="0" smtClean="0"/>
              <a:t>A Canadian-born Native American under terms of the Jay Treaty </a:t>
            </a:r>
          </a:p>
          <a:p>
            <a:pPr marL="171450" indent="-171450">
              <a:buFont typeface="Arial" pitchFamily="34" charset="0"/>
              <a:buChar char="•"/>
              <a:defRPr/>
            </a:pPr>
            <a:endParaRPr lang="en-US" dirty="0" smtClean="0"/>
          </a:p>
          <a:p>
            <a:pPr>
              <a:defRPr/>
            </a:pPr>
            <a:r>
              <a:rPr lang="en-US" dirty="0" smtClean="0"/>
              <a:t>Select </a:t>
            </a:r>
            <a:r>
              <a:rPr lang="en-US" b="1" dirty="0" smtClean="0"/>
              <a:t>Neither citizen nor eligible noncitizen</a:t>
            </a:r>
            <a:r>
              <a:rPr lang="en-US" dirty="0" smtClean="0"/>
              <a:t> if you are in the U.S. on: </a:t>
            </a:r>
          </a:p>
          <a:p>
            <a:pPr marL="171450" indent="-171450">
              <a:buFont typeface="Arial" pitchFamily="34" charset="0"/>
              <a:buChar char="•"/>
              <a:defRPr/>
            </a:pPr>
            <a:r>
              <a:rPr lang="en-US" dirty="0" smtClean="0"/>
              <a:t>A F1 or F2 student visa </a:t>
            </a:r>
          </a:p>
          <a:p>
            <a:pPr marL="171450" indent="-171450">
              <a:buFont typeface="Arial" pitchFamily="34" charset="0"/>
              <a:buChar char="•"/>
              <a:defRPr/>
            </a:pPr>
            <a:r>
              <a:rPr lang="en-US" dirty="0" smtClean="0"/>
              <a:t>A J1 or J2 exchange visitor visa </a:t>
            </a:r>
          </a:p>
          <a:p>
            <a:pPr marL="171450" indent="-171450">
              <a:buFont typeface="Arial" pitchFamily="34" charset="0"/>
              <a:buChar char="•"/>
              <a:defRPr/>
            </a:pPr>
            <a:r>
              <a:rPr lang="en-US" dirty="0" smtClean="0"/>
              <a:t>A G series visa (pertaining to international organizations) </a:t>
            </a:r>
          </a:p>
          <a:p>
            <a:pPr marL="171450" indent="-171450">
              <a:buFont typeface="Arial" pitchFamily="34" charset="0"/>
              <a:buChar char="•"/>
              <a:defRPr/>
            </a:pPr>
            <a:r>
              <a:rPr lang="en-US" dirty="0" smtClean="0"/>
              <a:t>Other categories not included under U.S. citizen and eligible noncitizen </a:t>
            </a:r>
          </a:p>
          <a:p>
            <a:pPr>
              <a:defRPr/>
            </a:pPr>
            <a:r>
              <a:rPr lang="en-US" b="1" dirty="0" smtClean="0"/>
              <a:t>Student's Alien Registration Number</a:t>
            </a:r>
          </a:p>
          <a:p>
            <a:pPr>
              <a:defRPr/>
            </a:pPr>
            <a:r>
              <a:rPr lang="en-US" b="1" dirty="0" smtClean="0"/>
              <a:t>Question 15</a:t>
            </a:r>
          </a:p>
          <a:p>
            <a:pPr>
              <a:defRPr/>
            </a:pPr>
            <a:r>
              <a:rPr lang="en-US" dirty="0" smtClean="0"/>
              <a:t>Enter your eight or nine-digit Alien Registration Number. If your Alien Registration Number is eight digits, type a zero before the Alien Registration Number. </a:t>
            </a:r>
            <a:r>
              <a:rPr lang="en-US" b="1" dirty="0" smtClean="0"/>
              <a:t>Do not enter the "A" before the number. </a:t>
            </a:r>
            <a:endParaRPr lang="en-US" dirty="0" smtClean="0"/>
          </a:p>
          <a:p>
            <a:pPr>
              <a:defRPr/>
            </a:pPr>
            <a:r>
              <a:rPr lang="en-US" dirty="0" smtClean="0"/>
              <a:t>An answer is not required if you are a citizen of the Federated States of Micronesia, the Marshall Islands, or Palau.</a:t>
            </a:r>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ＭＳ Ｐゴシック" charset="-128"/>
              </a:defRPr>
            </a:lvl1pPr>
            <a:lvl2pPr marL="742950" indent="-285750" eaLnBrk="0" hangingPunct="0">
              <a:spcBef>
                <a:spcPct val="30000"/>
              </a:spcBef>
              <a:defRPr sz="1200">
                <a:solidFill>
                  <a:schemeClr val="tx1"/>
                </a:solidFill>
                <a:latin typeface="Calibri" charset="0"/>
                <a:ea typeface="ＭＳ Ｐゴシック" charset="-128"/>
              </a:defRPr>
            </a:lvl2pPr>
            <a:lvl3pPr marL="1143000" indent="-228600" eaLnBrk="0" hangingPunct="0">
              <a:spcBef>
                <a:spcPct val="30000"/>
              </a:spcBef>
              <a:defRPr sz="1200">
                <a:solidFill>
                  <a:schemeClr val="tx1"/>
                </a:solidFill>
                <a:latin typeface="Calibri" charset="0"/>
                <a:ea typeface="ＭＳ Ｐゴシック" charset="-128"/>
              </a:defRPr>
            </a:lvl3pPr>
            <a:lvl4pPr marL="1600200" indent="-228600" eaLnBrk="0" hangingPunct="0">
              <a:spcBef>
                <a:spcPct val="30000"/>
              </a:spcBef>
              <a:defRPr sz="1200">
                <a:solidFill>
                  <a:schemeClr val="tx1"/>
                </a:solidFill>
                <a:latin typeface="Calibri" charset="0"/>
                <a:ea typeface="ＭＳ Ｐゴシック" charset="-128"/>
              </a:defRPr>
            </a:lvl4pPr>
            <a:lvl5pPr marL="2057400" indent="-228600" eaLnBrk="0" hangingPunct="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9CA5CE29-B828-4EA2-9FA9-216016EFFBCB}" type="slidenum">
              <a:rPr lang="en-US" altLang="en-US" smtClean="0">
                <a:solidFill>
                  <a:srgbClr val="000000"/>
                </a:solidFill>
                <a:latin typeface="Arial" charset="0"/>
              </a:rPr>
              <a:pPr>
                <a:spcBef>
                  <a:spcPct val="0"/>
                </a:spcBef>
              </a:pPr>
              <a:t>15</a:t>
            </a:fld>
            <a:endParaRPr lang="en-US" altLang="en-US" smtClean="0">
              <a:solidFill>
                <a:srgbClr val="000000"/>
              </a:solidFill>
              <a:latin typeface="Arial" charset="0"/>
            </a:endParaRPr>
          </a:p>
        </p:txBody>
      </p:sp>
    </p:spTree>
    <p:extLst>
      <p:ext uri="{BB962C8B-B14F-4D97-AF65-F5344CB8AC3E}">
        <p14:creationId xmlns:p14="http://schemas.microsoft.com/office/powerpoint/2010/main" val="632712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Univers 55" charset="0"/>
                <a:ea typeface="ＭＳ Ｐゴシック" charset="-128"/>
              </a:rPr>
              <a:t>Dependent student answers NO to all of these questions</a:t>
            </a:r>
          </a:p>
          <a:p>
            <a:pPr lvl="1"/>
            <a:r>
              <a:rPr lang="en-US" altLang="en-US" sz="2400" dirty="0" smtClean="0">
                <a:latin typeface="Univers 55" charset="0"/>
                <a:ea typeface="ＭＳ Ｐゴシック" charset="-128"/>
              </a:rPr>
              <a:t>Born before January 1, 1994 f0r 2017-18 FAFSA and before January 1, 1995</a:t>
            </a:r>
            <a:r>
              <a:rPr lang="en-US" altLang="en-US" sz="2400" baseline="0" dirty="0" smtClean="0">
                <a:latin typeface="Univers 55" charset="0"/>
                <a:ea typeface="ＭＳ Ｐゴシック" charset="-128"/>
              </a:rPr>
              <a:t> for 2018-19 FAFSA</a:t>
            </a:r>
            <a:r>
              <a:rPr lang="en-US" altLang="en-US" sz="2400" dirty="0" smtClean="0">
                <a:latin typeface="Univers 55" charset="0"/>
                <a:ea typeface="ＭＳ Ｐゴシック" charset="-128"/>
              </a:rPr>
              <a:t>?</a:t>
            </a:r>
            <a:endParaRPr lang="en-US" altLang="en-US" sz="2400" dirty="0" smtClean="0">
              <a:solidFill>
                <a:srgbClr val="FF0000"/>
              </a:solidFill>
              <a:latin typeface="Univers 55" charset="0"/>
              <a:ea typeface="ＭＳ Ｐゴシック" charset="-128"/>
            </a:endParaRPr>
          </a:p>
          <a:p>
            <a:pPr lvl="1"/>
            <a:r>
              <a:rPr lang="en-US" altLang="en-US" sz="2400" dirty="0" smtClean="0">
                <a:latin typeface="Univers 55" charset="0"/>
                <a:ea typeface="ＭＳ Ｐゴシック" charset="-128"/>
              </a:rPr>
              <a:t>Working on Masters or Doctorate or Professional</a:t>
            </a:r>
            <a:r>
              <a:rPr lang="en-US" altLang="en-US" sz="2400" baseline="0" dirty="0" smtClean="0">
                <a:latin typeface="Univers 55" charset="0"/>
                <a:ea typeface="ＭＳ Ｐゴシック" charset="-128"/>
              </a:rPr>
              <a:t> Degree for the applicable academic year</a:t>
            </a:r>
            <a:endParaRPr lang="en-US" altLang="en-US" sz="2400" dirty="0" smtClean="0">
              <a:latin typeface="Univers 55" charset="0"/>
              <a:ea typeface="ＭＳ Ｐゴシック" charset="-128"/>
            </a:endParaRPr>
          </a:p>
          <a:p>
            <a:pPr lvl="1"/>
            <a:r>
              <a:rPr lang="en-US" altLang="en-US" sz="2400" dirty="0" smtClean="0">
                <a:latin typeface="Univers 55" charset="0"/>
                <a:ea typeface="ＭＳ Ｐゴシック" charset="-128"/>
              </a:rPr>
              <a:t>Married?</a:t>
            </a:r>
          </a:p>
          <a:p>
            <a:pPr lvl="1"/>
            <a:r>
              <a:rPr lang="en-US" altLang="en-US" sz="2400" dirty="0" smtClean="0">
                <a:latin typeface="Univers 55" charset="0"/>
                <a:ea typeface="ＭＳ Ｐゴシック" charset="-128"/>
              </a:rPr>
              <a:t>Has children or other dependents of his/her own that he/she supports (more than 50%)</a:t>
            </a:r>
          </a:p>
          <a:p>
            <a:pPr lvl="1"/>
            <a:r>
              <a:rPr lang="en-US" altLang="en-US" sz="2400" dirty="0" smtClean="0">
                <a:latin typeface="Univers 55" charset="0"/>
                <a:ea typeface="ＭＳ Ｐゴシック" charset="-128"/>
              </a:rPr>
              <a:t>On active duty in the U.S. Armed Forces?</a:t>
            </a:r>
          </a:p>
          <a:p>
            <a:pPr lvl="1"/>
            <a:r>
              <a:rPr lang="en-US" altLang="en-US" sz="2400" dirty="0" smtClean="0">
                <a:latin typeface="Univers 55" charset="0"/>
                <a:ea typeface="ＭＳ Ｐゴシック" charset="-128"/>
              </a:rPr>
              <a:t>A veteran of the U.S. Armed Forces?</a:t>
            </a:r>
          </a:p>
          <a:p>
            <a:pPr eaLnBrk="1" hangingPunct="1"/>
            <a:r>
              <a:rPr lang="en-US" altLang="en-US" dirty="0" smtClean="0">
                <a:latin typeface="Calibri" charset="0"/>
                <a:ea typeface="ＭＳ Ｐゴシック" charset="-128"/>
              </a:rPr>
              <a:t>Student’s children – student must provide more than 50% of the child’s support.  </a:t>
            </a:r>
          </a:p>
          <a:p>
            <a:pPr eaLnBrk="1" hangingPunct="1"/>
            <a:r>
              <a:rPr lang="en-US" altLang="en-US" dirty="0" smtClean="0">
                <a:latin typeface="Calibri" charset="0"/>
                <a:ea typeface="ＭＳ Ｐゴシック" charset="-128"/>
              </a:rPr>
              <a:t>Support can include income from work, untaxed income and benefits, child support received or paid, health insurance coverage, support in kind, like food, shelter, clothing, etc.</a:t>
            </a:r>
          </a:p>
          <a:p>
            <a:pPr eaLnBrk="1" hangingPunct="1"/>
            <a:r>
              <a:rPr lang="en-US" altLang="en-US" dirty="0" smtClean="0">
                <a:latin typeface="Calibri" charset="0"/>
                <a:ea typeface="ＭＳ Ｐゴシック" charset="-128"/>
              </a:rPr>
              <a:t>In order to include people other than the student’s spouse or children as dependents, the other person has to live with the student and the student has to provide more than 50% of the person’s support</a:t>
            </a:r>
          </a:p>
          <a:p>
            <a:endParaRPr lang="en-US" altLang="en-US" dirty="0" smtClean="0">
              <a:latin typeface="Calibri" charset="0"/>
              <a:ea typeface="ＭＳ Ｐゴシック" charset="-128"/>
            </a:endParaRPr>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ＭＳ Ｐゴシック" charset="-128"/>
              </a:defRPr>
            </a:lvl1pPr>
            <a:lvl2pPr marL="742950" indent="-285750" eaLnBrk="0" hangingPunct="0">
              <a:spcBef>
                <a:spcPct val="30000"/>
              </a:spcBef>
              <a:defRPr sz="1200">
                <a:solidFill>
                  <a:schemeClr val="tx1"/>
                </a:solidFill>
                <a:latin typeface="Calibri" charset="0"/>
                <a:ea typeface="ＭＳ Ｐゴシック" charset="-128"/>
              </a:defRPr>
            </a:lvl2pPr>
            <a:lvl3pPr marL="1143000" indent="-228600" eaLnBrk="0" hangingPunct="0">
              <a:spcBef>
                <a:spcPct val="30000"/>
              </a:spcBef>
              <a:defRPr sz="1200">
                <a:solidFill>
                  <a:schemeClr val="tx1"/>
                </a:solidFill>
                <a:latin typeface="Calibri" charset="0"/>
                <a:ea typeface="ＭＳ Ｐゴシック" charset="-128"/>
              </a:defRPr>
            </a:lvl3pPr>
            <a:lvl4pPr marL="1600200" indent="-228600" eaLnBrk="0" hangingPunct="0">
              <a:spcBef>
                <a:spcPct val="30000"/>
              </a:spcBef>
              <a:defRPr sz="1200">
                <a:solidFill>
                  <a:schemeClr val="tx1"/>
                </a:solidFill>
                <a:latin typeface="Calibri" charset="0"/>
                <a:ea typeface="ＭＳ Ｐゴシック" charset="-128"/>
              </a:defRPr>
            </a:lvl4pPr>
            <a:lvl5pPr marL="2057400" indent="-228600" eaLnBrk="0" hangingPunct="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0EA7982C-AC0E-47DF-8DC5-05AFE607F988}" type="slidenum">
              <a:rPr lang="en-US" altLang="en-US" smtClean="0">
                <a:solidFill>
                  <a:srgbClr val="000000"/>
                </a:solidFill>
                <a:latin typeface="Arial" charset="0"/>
              </a:rPr>
              <a:pPr>
                <a:spcBef>
                  <a:spcPct val="0"/>
                </a:spcBef>
              </a:pPr>
              <a:t>17</a:t>
            </a:fld>
            <a:endParaRPr lang="en-US" altLang="en-US" smtClean="0">
              <a:solidFill>
                <a:srgbClr val="000000"/>
              </a:solidFill>
              <a:latin typeface="Arial" charset="0"/>
            </a:endParaRPr>
          </a:p>
        </p:txBody>
      </p:sp>
    </p:spTree>
    <p:extLst>
      <p:ext uri="{BB962C8B-B14F-4D97-AF65-F5344CB8AC3E}">
        <p14:creationId xmlns:p14="http://schemas.microsoft.com/office/powerpoint/2010/main" val="6357532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charset="0"/>
              <a:ea typeface="ＭＳ Ｐゴシック" charset="-128"/>
            </a:endParaRPr>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ＭＳ Ｐゴシック" charset="-128"/>
              </a:defRPr>
            </a:lvl1pPr>
            <a:lvl2pPr marL="742950" indent="-285750" eaLnBrk="0" hangingPunct="0">
              <a:spcBef>
                <a:spcPct val="30000"/>
              </a:spcBef>
              <a:defRPr sz="1200">
                <a:solidFill>
                  <a:schemeClr val="tx1"/>
                </a:solidFill>
                <a:latin typeface="Calibri" charset="0"/>
                <a:ea typeface="ＭＳ Ｐゴシック" charset="-128"/>
              </a:defRPr>
            </a:lvl2pPr>
            <a:lvl3pPr marL="1143000" indent="-228600" eaLnBrk="0" hangingPunct="0">
              <a:spcBef>
                <a:spcPct val="30000"/>
              </a:spcBef>
              <a:defRPr sz="1200">
                <a:solidFill>
                  <a:schemeClr val="tx1"/>
                </a:solidFill>
                <a:latin typeface="Calibri" charset="0"/>
                <a:ea typeface="ＭＳ Ｐゴシック" charset="-128"/>
              </a:defRPr>
            </a:lvl3pPr>
            <a:lvl4pPr marL="1600200" indent="-228600" eaLnBrk="0" hangingPunct="0">
              <a:spcBef>
                <a:spcPct val="30000"/>
              </a:spcBef>
              <a:defRPr sz="1200">
                <a:solidFill>
                  <a:schemeClr val="tx1"/>
                </a:solidFill>
                <a:latin typeface="Calibri" charset="0"/>
                <a:ea typeface="ＭＳ Ｐゴシック" charset="-128"/>
              </a:defRPr>
            </a:lvl4pPr>
            <a:lvl5pPr marL="2057400" indent="-228600" eaLnBrk="0" hangingPunct="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09B58762-F5BA-4E97-ABDF-159467429C13}" type="slidenum">
              <a:rPr lang="en-US" altLang="en-US" smtClean="0">
                <a:solidFill>
                  <a:srgbClr val="000000"/>
                </a:solidFill>
                <a:latin typeface="Arial" charset="0"/>
              </a:rPr>
              <a:pPr>
                <a:spcBef>
                  <a:spcPct val="0"/>
                </a:spcBef>
              </a:pPr>
              <a:t>18</a:t>
            </a:fld>
            <a:endParaRPr lang="en-US" altLang="en-US" smtClean="0">
              <a:solidFill>
                <a:srgbClr val="000000"/>
              </a:solidFill>
              <a:latin typeface="Arial" charset="0"/>
            </a:endParaRPr>
          </a:p>
        </p:txBody>
      </p:sp>
    </p:spTree>
    <p:extLst>
      <p:ext uri="{BB962C8B-B14F-4D97-AF65-F5344CB8AC3E}">
        <p14:creationId xmlns:p14="http://schemas.microsoft.com/office/powerpoint/2010/main" val="16388116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Calibri" charset="0"/>
                <a:ea typeface="ＭＳ Ｐゴシック" charset="-128"/>
              </a:rPr>
              <a:t>If your parents are married,</a:t>
            </a:r>
            <a:r>
              <a:rPr lang="en-US" altLang="en-US" dirty="0" smtClean="0">
                <a:latin typeface="Calibri" charset="0"/>
                <a:ea typeface="ＭＳ Ｐゴシック" charset="-128"/>
              </a:rPr>
              <a:t> provide information about both parents.</a:t>
            </a:r>
          </a:p>
          <a:p>
            <a:r>
              <a:rPr lang="en-US" altLang="en-US" b="1" dirty="0" smtClean="0">
                <a:latin typeface="Calibri" charset="0"/>
                <a:ea typeface="ＭＳ Ｐゴシック" charset="-128"/>
              </a:rPr>
              <a:t>If your parent is never married</a:t>
            </a:r>
            <a:r>
              <a:rPr lang="en-US" altLang="en-US" dirty="0" smtClean="0">
                <a:latin typeface="Calibri" charset="0"/>
                <a:ea typeface="ＭＳ Ｐゴシック" charset="-128"/>
              </a:rPr>
              <a:t>, provide information about that parent (New for 2014-2015)</a:t>
            </a:r>
          </a:p>
          <a:p>
            <a:r>
              <a:rPr lang="en-US" altLang="en-US" b="1" dirty="0" smtClean="0">
                <a:latin typeface="Calibri" charset="0"/>
                <a:ea typeface="ＭＳ Ｐゴシック" charset="-128"/>
              </a:rPr>
              <a:t>If your parents have divorced (not remarried) or separated and are not living at the same residence,</a:t>
            </a:r>
            <a:r>
              <a:rPr lang="en-US" altLang="en-US" dirty="0" smtClean="0">
                <a:latin typeface="Calibri" charset="0"/>
                <a:ea typeface="ＭＳ Ｐゴシック" charset="-128"/>
              </a:rPr>
              <a:t> provide information about the parent that you lived with most during the last 12 months. If you did not live with one parent more than the other, provide information about the parent who provided most of your financial support during the last 12 months.</a:t>
            </a:r>
          </a:p>
          <a:p>
            <a:r>
              <a:rPr lang="en-US" altLang="en-US" b="1" dirty="0" smtClean="0">
                <a:latin typeface="Calibri" charset="0"/>
                <a:ea typeface="ＭＳ Ｐゴシック" charset="-128"/>
              </a:rPr>
              <a:t>If your parents have divorced or are separated but still live at the same residence</a:t>
            </a:r>
            <a:r>
              <a:rPr lang="en-US" altLang="en-US" dirty="0" smtClean="0">
                <a:latin typeface="Calibri" charset="0"/>
                <a:ea typeface="ＭＳ Ｐゴシック" charset="-128"/>
              </a:rPr>
              <a:t>, provide information about both parents.</a:t>
            </a:r>
          </a:p>
          <a:p>
            <a:r>
              <a:rPr lang="en-US" altLang="en-US" b="1" dirty="0" smtClean="0">
                <a:latin typeface="Calibri" charset="0"/>
                <a:ea typeface="ＭＳ Ｐゴシック" charset="-128"/>
              </a:rPr>
              <a:t>If your parent has remarried after being widowed or divorced,</a:t>
            </a:r>
            <a:r>
              <a:rPr lang="en-US" altLang="en-US" dirty="0" smtClean="0">
                <a:latin typeface="Calibri" charset="0"/>
                <a:ea typeface="ＭＳ Ｐゴシック" charset="-128"/>
              </a:rPr>
              <a:t> provide information about both your parent and your stepparent.</a:t>
            </a:r>
          </a:p>
          <a:p>
            <a:r>
              <a:rPr lang="en-US" altLang="en-US" b="1" dirty="0" smtClean="0">
                <a:latin typeface="Calibri" charset="0"/>
                <a:ea typeface="ＭＳ Ｐゴシック" charset="-128"/>
              </a:rPr>
              <a:t>If your parent is widowed </a:t>
            </a:r>
            <a:r>
              <a:rPr lang="en-US" altLang="en-US" dirty="0" smtClean="0">
                <a:latin typeface="Calibri" charset="0"/>
                <a:ea typeface="ＭＳ Ｐゴシック" charset="-128"/>
              </a:rPr>
              <a:t>provide information about that parent.</a:t>
            </a:r>
          </a:p>
          <a:p>
            <a:r>
              <a:rPr lang="en-US" altLang="en-US" dirty="0" smtClean="0">
                <a:latin typeface="Calibri" charset="0"/>
                <a:ea typeface="ＭＳ Ｐゴシック" charset="-128"/>
              </a:rPr>
              <a:t>If your parents are unmarried and both parents live together, provide logic about both parents</a:t>
            </a:r>
          </a:p>
          <a:p>
            <a:r>
              <a:rPr lang="en-US" altLang="en-US" b="1" dirty="0" smtClean="0">
                <a:latin typeface="Calibri" charset="0"/>
                <a:ea typeface="ＭＳ Ｐゴシック" charset="-128"/>
              </a:rPr>
              <a:t>If you have a legal guardian, you cannot use your legal guardian’s </a:t>
            </a:r>
            <a:r>
              <a:rPr lang="en-US" altLang="en-US" dirty="0" smtClean="0">
                <a:latin typeface="Calibri" charset="0"/>
                <a:ea typeface="ＭＳ Ｐゴシック" charset="-128"/>
              </a:rPr>
              <a:t>information on your application. A legal guardian is not considered a parent in the financial aid process.</a:t>
            </a:r>
          </a:p>
          <a:p>
            <a:r>
              <a:rPr lang="en-US" altLang="en-US" b="1" dirty="0" smtClean="0">
                <a:latin typeface="Calibri" charset="0"/>
                <a:ea typeface="ＭＳ Ｐゴシック" charset="-128"/>
              </a:rPr>
              <a:t>If you have foster parents,</a:t>
            </a:r>
            <a:r>
              <a:rPr lang="en-US" altLang="en-US" dirty="0" smtClean="0">
                <a:latin typeface="Calibri" charset="0"/>
                <a:ea typeface="ＭＳ Ｐゴシック" charset="-128"/>
              </a:rPr>
              <a:t> you cannot use your foster parents’ information on your application. A foster parent is not considered a parent in the financial aid process.</a:t>
            </a:r>
          </a:p>
          <a:p>
            <a:r>
              <a:rPr lang="en-US" altLang="en-US" dirty="0" smtClean="0">
                <a:latin typeface="Calibri" charset="0"/>
                <a:ea typeface="ＭＳ Ｐゴシック" charset="-128"/>
              </a:rPr>
              <a:t>If you were adopted, follow the instructions above for parents, based on your adoptive parents’ current marital status. </a:t>
            </a:r>
          </a:p>
          <a:p>
            <a:r>
              <a:rPr lang="en-US" altLang="en-US" b="1" dirty="0" smtClean="0">
                <a:latin typeface="Calibri" charset="0"/>
                <a:ea typeface="ＭＳ Ｐゴシック" charset="-128"/>
              </a:rPr>
              <a:t>Note:</a:t>
            </a:r>
            <a:r>
              <a:rPr lang="en-US" altLang="en-US" dirty="0" smtClean="0">
                <a:latin typeface="Calibri" charset="0"/>
                <a:ea typeface="ＭＳ Ｐゴシック" charset="-128"/>
              </a:rPr>
              <a:t> The following people are not considered parents on this form unless they have legally adopted you: grandparents, foster parents, legal guardians, older brothers or sisters, and uncles or aunts.</a:t>
            </a:r>
          </a:p>
          <a:p>
            <a:endParaRPr lang="en-US" altLang="en-US" dirty="0" smtClean="0">
              <a:latin typeface="Calibri" charset="0"/>
              <a:ea typeface="ＭＳ Ｐゴシック" charset="-128"/>
            </a:endParaRPr>
          </a:p>
          <a:p>
            <a:endParaRPr lang="en-US" altLang="en-US" dirty="0" smtClean="0">
              <a:latin typeface="Calibri" charset="0"/>
              <a:ea typeface="ＭＳ Ｐゴシック" charset="-128"/>
            </a:endParaRPr>
          </a:p>
          <a:p>
            <a:r>
              <a:rPr lang="en-US" altLang="en-US" dirty="0" smtClean="0">
                <a:latin typeface="Calibri" charset="0"/>
                <a:ea typeface="ＭＳ Ｐゴシック" charset="-128"/>
              </a:rPr>
              <a:t>Following the U.S. Supreme Court decision on June 26, 2013 overturning the Federal Defense of Marriage Act, the Department of Education is reviewing the recent Supreme Court decision on DOMA and its impact on the federal student aid programs. They will provide information and guidance on this matter as soon as it is available. </a:t>
            </a:r>
          </a:p>
          <a:p>
            <a:r>
              <a:rPr lang="en-US" altLang="en-US" dirty="0" smtClean="0">
                <a:latin typeface="Calibri" charset="0"/>
                <a:ea typeface="ＭＳ Ｐゴシック" charset="-128"/>
              </a:rPr>
              <a:t>	</a:t>
            </a:r>
          </a:p>
          <a:p>
            <a:endParaRPr lang="en-US" altLang="en-US" dirty="0" smtClean="0">
              <a:latin typeface="Calibri" charset="0"/>
              <a:ea typeface="ＭＳ Ｐゴシック" charset="-128"/>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ＭＳ Ｐゴシック" charset="-128"/>
              </a:defRPr>
            </a:lvl1pPr>
            <a:lvl2pPr marL="742950" indent="-285750" eaLnBrk="0" hangingPunct="0">
              <a:spcBef>
                <a:spcPct val="30000"/>
              </a:spcBef>
              <a:defRPr sz="1200">
                <a:solidFill>
                  <a:schemeClr val="tx1"/>
                </a:solidFill>
                <a:latin typeface="Calibri" charset="0"/>
                <a:ea typeface="ＭＳ Ｐゴシック" charset="-128"/>
              </a:defRPr>
            </a:lvl2pPr>
            <a:lvl3pPr marL="1143000" indent="-228600" eaLnBrk="0" hangingPunct="0">
              <a:spcBef>
                <a:spcPct val="30000"/>
              </a:spcBef>
              <a:defRPr sz="1200">
                <a:solidFill>
                  <a:schemeClr val="tx1"/>
                </a:solidFill>
                <a:latin typeface="Calibri" charset="0"/>
                <a:ea typeface="ＭＳ Ｐゴシック" charset="-128"/>
              </a:defRPr>
            </a:lvl3pPr>
            <a:lvl4pPr marL="1600200" indent="-228600" eaLnBrk="0" hangingPunct="0">
              <a:spcBef>
                <a:spcPct val="30000"/>
              </a:spcBef>
              <a:defRPr sz="1200">
                <a:solidFill>
                  <a:schemeClr val="tx1"/>
                </a:solidFill>
                <a:latin typeface="Calibri" charset="0"/>
                <a:ea typeface="ＭＳ Ｐゴシック" charset="-128"/>
              </a:defRPr>
            </a:lvl4pPr>
            <a:lvl5pPr marL="2057400" indent="-228600" eaLnBrk="0" hangingPunct="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A4D7C6B4-6198-4228-8EDB-A28C93E4472C}" type="slidenum">
              <a:rPr lang="en-US" altLang="en-US" smtClean="0">
                <a:solidFill>
                  <a:srgbClr val="000000"/>
                </a:solidFill>
                <a:latin typeface="Arial" charset="0"/>
              </a:rPr>
              <a:pPr>
                <a:spcBef>
                  <a:spcPct val="0"/>
                </a:spcBef>
              </a:pPr>
              <a:t>19</a:t>
            </a:fld>
            <a:endParaRPr lang="en-US" altLang="en-US" smtClean="0">
              <a:solidFill>
                <a:srgbClr val="000000"/>
              </a:solidFill>
              <a:latin typeface="Arial" charset="0"/>
            </a:endParaRPr>
          </a:p>
        </p:txBody>
      </p:sp>
    </p:spTree>
    <p:extLst>
      <p:ext uri="{BB962C8B-B14F-4D97-AF65-F5344CB8AC3E}">
        <p14:creationId xmlns:p14="http://schemas.microsoft.com/office/powerpoint/2010/main" val="16639639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400" dirty="0" smtClean="0">
                <a:latin typeface="Calibri" charset="0"/>
                <a:ea typeface="ＭＳ Ｐゴシック" charset="-128"/>
              </a:rPr>
              <a:t>New Definition of Parents - Dependent students will be required to include on the FAFSA income and other information from the dependent student’s legal parents (biological or adoptive) regardless of the parents’ marital status or gender,</a:t>
            </a:r>
            <a:r>
              <a:rPr lang="en-US" altLang="en-US" sz="2400" u="sng" dirty="0" smtClean="0">
                <a:latin typeface="Calibri" charset="0"/>
                <a:ea typeface="ＭＳ Ｐゴシック" charset="-128"/>
              </a:rPr>
              <a:t> if those parents live together</a:t>
            </a:r>
            <a:r>
              <a:rPr lang="en-US" altLang="en-US" sz="2400" dirty="0" smtClean="0">
                <a:latin typeface="Calibri" charset="0"/>
                <a:ea typeface="ＭＳ Ｐゴシック" charset="-128"/>
              </a:rPr>
              <a:t>.</a:t>
            </a:r>
            <a:endParaRPr lang="en-US" altLang="en-US" dirty="0" smtClean="0">
              <a:latin typeface="Calibri" charset="0"/>
              <a:ea typeface="ＭＳ Ｐゴシック" charset="-128"/>
            </a:endParaRPr>
          </a:p>
          <a:p>
            <a:r>
              <a:rPr lang="en-US" altLang="en-US" dirty="0" smtClean="0">
                <a:latin typeface="Calibri" charset="0"/>
                <a:ea typeface="ＭＳ Ｐゴシック" charset="-128"/>
              </a:rPr>
              <a:t>•Biological Parents or Same Sex Parents (regardless of state authority related to marriage) should use this response if appropriate </a:t>
            </a:r>
          </a:p>
          <a:p>
            <a:r>
              <a:rPr lang="en-US" altLang="en-US" dirty="0" smtClean="0">
                <a:latin typeface="Calibri" charset="0"/>
                <a:ea typeface="ＭＳ Ｐゴシック" charset="-128"/>
              </a:rPr>
              <a:t>•Smart Logic will modify follow-up questions with gender-neutral identifiers: Parent 1 and Parent 2 instead of mother and father</a:t>
            </a:r>
          </a:p>
          <a:p>
            <a:endParaRPr lang="en-US" altLang="en-US" sz="2400" dirty="0" smtClean="0">
              <a:latin typeface="Calibri" charset="0"/>
              <a:ea typeface="ＭＳ Ｐゴシック" charset="-128"/>
            </a:endParaRPr>
          </a:p>
          <a:p>
            <a:r>
              <a:rPr lang="en-US" altLang="en-US" sz="2400" dirty="0" smtClean="0">
                <a:latin typeface="Calibri" charset="0"/>
                <a:ea typeface="ＭＳ Ｐゴシック" charset="-128"/>
              </a:rPr>
              <a:t>If your parents are divorced and you spend an equal amount of time with each of them, then you should answer FAFSA questions about the parent who provided the most financial support to you in the 12 previous months.</a:t>
            </a:r>
          </a:p>
          <a:p>
            <a:endParaRPr lang="en-US" altLang="en-US" sz="2400" dirty="0" smtClean="0">
              <a:latin typeface="Calibri" charset="0"/>
              <a:ea typeface="ＭＳ Ｐゴシック" charset="-128"/>
            </a:endParaRPr>
          </a:p>
          <a:p>
            <a:endParaRPr lang="en-US" altLang="en-US" sz="2400" dirty="0" smtClean="0">
              <a:latin typeface="Calibri" charset="0"/>
              <a:ea typeface="ＭＳ Ｐゴシック" charset="-128"/>
            </a:endParaRPr>
          </a:p>
          <a:p>
            <a:r>
              <a:rPr lang="en-US" altLang="en-US" sz="2400" dirty="0" smtClean="0">
                <a:latin typeface="Calibri" charset="0"/>
                <a:ea typeface="ＭＳ Ｐゴシック" charset="-128"/>
              </a:rPr>
              <a:t>Following the U.S. Supreme Court decision on June 26, 2013 overturning the Federal Defense of Marriage Act, the Department of Education is reviewing the recent Supreme Court decision on DOMA and its impact on the federal student aid programs. They will provide information and guidance on this matter as soon as it is available. </a:t>
            </a:r>
          </a:p>
          <a:p>
            <a:r>
              <a:rPr lang="en-US" altLang="en-US" sz="2400" dirty="0" smtClean="0">
                <a:latin typeface="Calibri" charset="0"/>
                <a:ea typeface="ＭＳ Ｐゴシック" charset="-128"/>
              </a:rPr>
              <a:t>	</a:t>
            </a:r>
          </a:p>
          <a:p>
            <a:endParaRPr lang="en-US" altLang="en-US" sz="2400" dirty="0" smtClean="0">
              <a:latin typeface="Univers 55" charset="0"/>
              <a:ea typeface="ＭＳ Ｐゴシック" charset="-128"/>
            </a:endParaRPr>
          </a:p>
        </p:txBody>
      </p:sp>
      <p:sp>
        <p:nvSpPr>
          <p:cNvPr id="139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ＭＳ Ｐゴシック" charset="-128"/>
              </a:defRPr>
            </a:lvl1pPr>
            <a:lvl2pPr marL="742950" indent="-285750" eaLnBrk="0" hangingPunct="0">
              <a:spcBef>
                <a:spcPct val="30000"/>
              </a:spcBef>
              <a:defRPr sz="1200">
                <a:solidFill>
                  <a:schemeClr val="tx1"/>
                </a:solidFill>
                <a:latin typeface="Calibri" charset="0"/>
                <a:ea typeface="ＭＳ Ｐゴシック" charset="-128"/>
              </a:defRPr>
            </a:lvl2pPr>
            <a:lvl3pPr marL="1143000" indent="-228600" eaLnBrk="0" hangingPunct="0">
              <a:spcBef>
                <a:spcPct val="30000"/>
              </a:spcBef>
              <a:defRPr sz="1200">
                <a:solidFill>
                  <a:schemeClr val="tx1"/>
                </a:solidFill>
                <a:latin typeface="Calibri" charset="0"/>
                <a:ea typeface="ＭＳ Ｐゴシック" charset="-128"/>
              </a:defRPr>
            </a:lvl3pPr>
            <a:lvl4pPr marL="1600200" indent="-228600" eaLnBrk="0" hangingPunct="0">
              <a:spcBef>
                <a:spcPct val="30000"/>
              </a:spcBef>
              <a:defRPr sz="1200">
                <a:solidFill>
                  <a:schemeClr val="tx1"/>
                </a:solidFill>
                <a:latin typeface="Calibri" charset="0"/>
                <a:ea typeface="ＭＳ Ｐゴシック" charset="-128"/>
              </a:defRPr>
            </a:lvl4pPr>
            <a:lvl5pPr marL="2057400" indent="-228600" eaLnBrk="0" hangingPunct="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1049058D-242F-4311-871D-6E818B8301A5}" type="slidenum">
              <a:rPr lang="en-US" altLang="en-US" smtClean="0">
                <a:solidFill>
                  <a:srgbClr val="000000"/>
                </a:solidFill>
                <a:latin typeface="Arial" charset="0"/>
              </a:rPr>
              <a:pPr>
                <a:spcBef>
                  <a:spcPct val="0"/>
                </a:spcBef>
              </a:pPr>
              <a:t>20</a:t>
            </a:fld>
            <a:endParaRPr lang="en-US" altLang="en-US" smtClean="0">
              <a:solidFill>
                <a:srgbClr val="000000"/>
              </a:solidFill>
              <a:latin typeface="Arial" charset="0"/>
            </a:endParaRPr>
          </a:p>
        </p:txBody>
      </p:sp>
    </p:spTree>
    <p:extLst>
      <p:ext uri="{BB962C8B-B14F-4D97-AF65-F5344CB8AC3E}">
        <p14:creationId xmlns:p14="http://schemas.microsoft.com/office/powerpoint/2010/main" val="3239928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charset="0"/>
              <a:ea typeface="ＭＳ Ｐゴシック" charset="-128"/>
            </a:endParaRPr>
          </a:p>
        </p:txBody>
      </p:sp>
      <p:sp>
        <p:nvSpPr>
          <p:cNvPr id="140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ＭＳ Ｐゴシック" charset="-128"/>
              </a:defRPr>
            </a:lvl1pPr>
            <a:lvl2pPr marL="742950" indent="-285750" eaLnBrk="0" hangingPunct="0">
              <a:spcBef>
                <a:spcPct val="30000"/>
              </a:spcBef>
              <a:defRPr sz="1200">
                <a:solidFill>
                  <a:schemeClr val="tx1"/>
                </a:solidFill>
                <a:latin typeface="Calibri" charset="0"/>
                <a:ea typeface="ＭＳ Ｐゴシック" charset="-128"/>
              </a:defRPr>
            </a:lvl2pPr>
            <a:lvl3pPr marL="1143000" indent="-228600" eaLnBrk="0" hangingPunct="0">
              <a:spcBef>
                <a:spcPct val="30000"/>
              </a:spcBef>
              <a:defRPr sz="1200">
                <a:solidFill>
                  <a:schemeClr val="tx1"/>
                </a:solidFill>
                <a:latin typeface="Calibri" charset="0"/>
                <a:ea typeface="ＭＳ Ｐゴシック" charset="-128"/>
              </a:defRPr>
            </a:lvl3pPr>
            <a:lvl4pPr marL="1600200" indent="-228600" eaLnBrk="0" hangingPunct="0">
              <a:spcBef>
                <a:spcPct val="30000"/>
              </a:spcBef>
              <a:defRPr sz="1200">
                <a:solidFill>
                  <a:schemeClr val="tx1"/>
                </a:solidFill>
                <a:latin typeface="Calibri" charset="0"/>
                <a:ea typeface="ＭＳ Ｐゴシック" charset="-128"/>
              </a:defRPr>
            </a:lvl4pPr>
            <a:lvl5pPr marL="2057400" indent="-228600" eaLnBrk="0" hangingPunct="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5C9057A2-F777-4969-80C6-FB2877923E16}" type="slidenum">
              <a:rPr lang="en-US" altLang="en-US" smtClean="0">
                <a:solidFill>
                  <a:srgbClr val="000000"/>
                </a:solidFill>
                <a:latin typeface="Arial" charset="0"/>
              </a:rPr>
              <a:pPr>
                <a:spcBef>
                  <a:spcPct val="0"/>
                </a:spcBef>
              </a:pPr>
              <a:t>21</a:t>
            </a:fld>
            <a:endParaRPr lang="en-US" altLang="en-US" smtClean="0">
              <a:solidFill>
                <a:srgbClr val="000000"/>
              </a:solidFill>
              <a:latin typeface="Arial" charset="0"/>
            </a:endParaRPr>
          </a:p>
        </p:txBody>
      </p:sp>
    </p:spTree>
    <p:extLst>
      <p:ext uri="{BB962C8B-B14F-4D97-AF65-F5344CB8AC3E}">
        <p14:creationId xmlns:p14="http://schemas.microsoft.com/office/powerpoint/2010/main" val="19558823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Calibri" charset="0"/>
                <a:ea typeface="ＭＳ Ｐゴシック" charset="-128"/>
              </a:rPr>
              <a:t>The IRS Data Retrieval Tool allows students and parents to access the IRS tax return information needed to complete the Free Application for Federal Student Aid (FAFSA), and transfer the data directly into their FAFSA from the IRS Web site.</a:t>
            </a:r>
          </a:p>
          <a:p>
            <a:r>
              <a:rPr lang="en-US" altLang="en-US" dirty="0" smtClean="0">
                <a:latin typeface="Calibri" charset="0"/>
                <a:ea typeface="ＭＳ Ｐゴシック" charset="-128"/>
              </a:rPr>
              <a:t>(</a:t>
            </a:r>
            <a:r>
              <a:rPr lang="en-US" altLang="en-US" b="1" dirty="0" smtClean="0">
                <a:latin typeface="Calibri" charset="0"/>
                <a:ea typeface="ＭＳ Ｐゴシック" charset="-128"/>
              </a:rPr>
              <a:t>Note:</a:t>
            </a:r>
            <a:r>
              <a:rPr lang="en-US" altLang="en-US" dirty="0" smtClean="0">
                <a:latin typeface="Calibri" charset="0"/>
                <a:ea typeface="ＭＳ Ｐゴシック" charset="-128"/>
              </a:rPr>
              <a:t> There are </a:t>
            </a:r>
            <a:r>
              <a:rPr lang="en-US" altLang="en-US" dirty="0" smtClean="0">
                <a:latin typeface="Calibri" charset="0"/>
                <a:ea typeface="ＭＳ Ｐゴシック" charset="-128"/>
                <a:hlinkClick r:id="rId3" action="ppaction://hlinkfile"/>
              </a:rPr>
              <a:t>several scenarios</a:t>
            </a:r>
            <a:r>
              <a:rPr lang="en-US" altLang="en-US" dirty="0" smtClean="0">
                <a:latin typeface="Calibri" charset="0"/>
                <a:ea typeface="ＭＳ Ｐゴシック" charset="-128"/>
              </a:rPr>
              <a:t> in which you might not be given the option to use the IRS Data Retrieval Tool, including if you are not </a:t>
            </a:r>
            <a:r>
              <a:rPr lang="en-US" altLang="en-US" dirty="0" smtClean="0">
                <a:latin typeface="Calibri" charset="0"/>
                <a:ea typeface="ＭＳ Ｐゴシック" charset="-128"/>
                <a:hlinkClick r:id="rId4" action="ppaction://hlinkfile"/>
              </a:rPr>
              <a:t>eligible</a:t>
            </a:r>
            <a:r>
              <a:rPr lang="en-US" altLang="en-US" dirty="0" smtClean="0">
                <a:latin typeface="Calibri" charset="0"/>
                <a:ea typeface="ＭＳ Ｐゴシック" charset="-128"/>
              </a:rPr>
              <a:t> to use it.) </a:t>
            </a:r>
          </a:p>
          <a:p>
            <a:endParaRPr lang="en-US" altLang="en-US" dirty="0" smtClean="0">
              <a:latin typeface="Calibri" charset="0"/>
              <a:ea typeface="ＭＳ Ｐゴシック" charset="-128"/>
            </a:endParaRPr>
          </a:p>
          <a:p>
            <a:endParaRPr lang="en-US" altLang="en-US" dirty="0" smtClean="0">
              <a:latin typeface="Calibri" charset="0"/>
              <a:ea typeface="ＭＳ Ｐゴシック" charset="-128"/>
            </a:endParaRPr>
          </a:p>
        </p:txBody>
      </p:sp>
      <p:sp>
        <p:nvSpPr>
          <p:cNvPr id="143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ＭＳ Ｐゴシック" charset="-128"/>
              </a:defRPr>
            </a:lvl1pPr>
            <a:lvl2pPr marL="742950" indent="-285750" eaLnBrk="0" hangingPunct="0">
              <a:spcBef>
                <a:spcPct val="30000"/>
              </a:spcBef>
              <a:defRPr sz="1200">
                <a:solidFill>
                  <a:schemeClr val="tx1"/>
                </a:solidFill>
                <a:latin typeface="Calibri" charset="0"/>
                <a:ea typeface="ＭＳ Ｐゴシック" charset="-128"/>
              </a:defRPr>
            </a:lvl2pPr>
            <a:lvl3pPr marL="1143000" indent="-228600" eaLnBrk="0" hangingPunct="0">
              <a:spcBef>
                <a:spcPct val="30000"/>
              </a:spcBef>
              <a:defRPr sz="1200">
                <a:solidFill>
                  <a:schemeClr val="tx1"/>
                </a:solidFill>
                <a:latin typeface="Calibri" charset="0"/>
                <a:ea typeface="ＭＳ Ｐゴシック" charset="-128"/>
              </a:defRPr>
            </a:lvl3pPr>
            <a:lvl4pPr marL="1600200" indent="-228600" eaLnBrk="0" hangingPunct="0">
              <a:spcBef>
                <a:spcPct val="30000"/>
              </a:spcBef>
              <a:defRPr sz="1200">
                <a:solidFill>
                  <a:schemeClr val="tx1"/>
                </a:solidFill>
                <a:latin typeface="Calibri" charset="0"/>
                <a:ea typeface="ＭＳ Ｐゴシック" charset="-128"/>
              </a:defRPr>
            </a:lvl4pPr>
            <a:lvl5pPr marL="2057400" indent="-228600" eaLnBrk="0" hangingPunct="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8D5D1B31-0397-4493-A0DA-D511CE443A70}" type="slidenum">
              <a:rPr lang="en-US" altLang="en-US" smtClean="0">
                <a:solidFill>
                  <a:srgbClr val="000000"/>
                </a:solidFill>
                <a:latin typeface="Arial" charset="0"/>
              </a:rPr>
              <a:pPr>
                <a:spcBef>
                  <a:spcPct val="0"/>
                </a:spcBef>
              </a:pPr>
              <a:t>23</a:t>
            </a:fld>
            <a:endParaRPr lang="en-US" altLang="en-US" smtClean="0">
              <a:solidFill>
                <a:srgbClr val="000000"/>
              </a:solidFill>
              <a:latin typeface="Arial" charset="0"/>
            </a:endParaRPr>
          </a:p>
        </p:txBody>
      </p:sp>
    </p:spTree>
    <p:extLst>
      <p:ext uri="{BB962C8B-B14F-4D97-AF65-F5344CB8AC3E}">
        <p14:creationId xmlns:p14="http://schemas.microsoft.com/office/powerpoint/2010/main" val="4031797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Calibri" charset="0"/>
                <a:ea typeface="ＭＳ Ｐゴシック" charset="-128"/>
              </a:rPr>
              <a:t>Let’s talk about what makes up a college’s cost of attendance.</a:t>
            </a:r>
          </a:p>
          <a:p>
            <a:pPr eaLnBrk="1" hangingPunct="1"/>
            <a:endParaRPr lang="en-US" altLang="en-US" dirty="0" smtClean="0">
              <a:latin typeface="Calibri" charset="0"/>
              <a:ea typeface="ＭＳ Ｐゴシック" charset="-128"/>
            </a:endParaRPr>
          </a:p>
          <a:p>
            <a:pPr eaLnBrk="1" hangingPunct="1"/>
            <a:r>
              <a:rPr lang="en-US" altLang="en-US" dirty="0" smtClean="0">
                <a:latin typeface="Calibri" charset="0"/>
                <a:ea typeface="ＭＳ Ｐゴシック" charset="-128"/>
              </a:rPr>
              <a:t>Tuition buys you a seat in a classroom or access to an on-line course.</a:t>
            </a:r>
          </a:p>
          <a:p>
            <a:pPr eaLnBrk="1" hangingPunct="1"/>
            <a:endParaRPr lang="en-US" altLang="en-US" dirty="0" smtClean="0">
              <a:latin typeface="Calibri" charset="0"/>
              <a:ea typeface="ＭＳ Ｐゴシック" charset="-128"/>
            </a:endParaRPr>
          </a:p>
          <a:p>
            <a:pPr eaLnBrk="1" hangingPunct="1"/>
            <a:r>
              <a:rPr lang="en-US" altLang="en-US" dirty="0" smtClean="0">
                <a:latin typeface="Calibri" charset="0"/>
                <a:ea typeface="ＭＳ Ｐゴシック" charset="-128"/>
              </a:rPr>
              <a:t>Colleges often charge students for various campus facilities and services.  Examples:</a:t>
            </a:r>
          </a:p>
          <a:p>
            <a:pPr eaLnBrk="1" hangingPunct="1">
              <a:buFontTx/>
              <a:buChar char="-"/>
            </a:pPr>
            <a:r>
              <a:rPr lang="en-US" altLang="en-US" dirty="0" smtClean="0">
                <a:latin typeface="Calibri" charset="0"/>
                <a:ea typeface="ＭＳ Ｐゴシック" charset="-128"/>
              </a:rPr>
              <a:t>Student health</a:t>
            </a:r>
          </a:p>
          <a:p>
            <a:pPr eaLnBrk="1" hangingPunct="1">
              <a:buFontTx/>
              <a:buChar char="-"/>
            </a:pPr>
            <a:r>
              <a:rPr lang="en-US" altLang="en-US" dirty="0" smtClean="0">
                <a:latin typeface="Calibri" charset="0"/>
                <a:ea typeface="ＭＳ Ｐゴシック" charset="-128"/>
              </a:rPr>
              <a:t>Student recreation programs and facilities and athletics</a:t>
            </a:r>
          </a:p>
          <a:p>
            <a:pPr eaLnBrk="1" hangingPunct="1">
              <a:buFontTx/>
              <a:buChar char="-"/>
            </a:pPr>
            <a:r>
              <a:rPr lang="en-US" altLang="en-US" dirty="0" smtClean="0">
                <a:latin typeface="Calibri" charset="0"/>
                <a:ea typeface="ＭＳ Ｐゴシック" charset="-128"/>
              </a:rPr>
              <a:t>Student union buildings</a:t>
            </a:r>
          </a:p>
          <a:p>
            <a:pPr eaLnBrk="1" hangingPunct="1">
              <a:buFontTx/>
              <a:buChar char="-"/>
            </a:pPr>
            <a:r>
              <a:rPr lang="en-US" altLang="en-US" dirty="0" smtClean="0">
                <a:latin typeface="Calibri" charset="0"/>
                <a:ea typeface="ＭＳ Ｐゴシック" charset="-128"/>
              </a:rPr>
              <a:t>Performing and fine arts programs</a:t>
            </a:r>
          </a:p>
          <a:p>
            <a:pPr eaLnBrk="1" hangingPunct="1"/>
            <a:endParaRPr lang="en-US" altLang="en-US" dirty="0" smtClean="0">
              <a:latin typeface="Calibri" charset="0"/>
              <a:ea typeface="ＭＳ Ｐゴシック" charset="-128"/>
            </a:endParaRPr>
          </a:p>
          <a:p>
            <a:pPr eaLnBrk="1" hangingPunct="1"/>
            <a:r>
              <a:rPr lang="en-US" altLang="en-US" dirty="0" smtClean="0">
                <a:latin typeface="Calibri" charset="0"/>
                <a:ea typeface="ＭＳ Ｐゴシック" charset="-128"/>
              </a:rPr>
              <a:t>Room – either on campus or off campus in an apartment or house.  If the student lives at home, you do not have to pay additional rent out of pocket, of course.</a:t>
            </a:r>
          </a:p>
          <a:p>
            <a:pPr eaLnBrk="1" hangingPunct="1"/>
            <a:endParaRPr lang="en-US" altLang="en-US" dirty="0" smtClean="0">
              <a:latin typeface="Calibri" charset="0"/>
              <a:ea typeface="ＭＳ Ｐゴシック" charset="-128"/>
            </a:endParaRPr>
          </a:p>
          <a:p>
            <a:pPr eaLnBrk="1" hangingPunct="1"/>
            <a:r>
              <a:rPr lang="en-US" altLang="en-US" dirty="0" smtClean="0">
                <a:latin typeface="Calibri" charset="0"/>
                <a:ea typeface="ＭＳ Ｐゴシック" charset="-128"/>
              </a:rPr>
              <a:t>Meals – either the college’s meal plan or cooking for yourself.  Even students who commute to campus every day will have some meal expenses.</a:t>
            </a:r>
          </a:p>
          <a:p>
            <a:pPr eaLnBrk="1" hangingPunct="1">
              <a:buFontTx/>
              <a:buChar char="-"/>
            </a:pPr>
            <a:endParaRPr lang="en-US" altLang="en-US" dirty="0" smtClean="0">
              <a:latin typeface="Calibri" charset="0"/>
              <a:ea typeface="ＭＳ Ｐゴシック" charset="-128"/>
            </a:endParaRPr>
          </a:p>
        </p:txBody>
      </p:sp>
    </p:spTree>
    <p:extLst>
      <p:ext uri="{BB962C8B-B14F-4D97-AF65-F5344CB8AC3E}">
        <p14:creationId xmlns:p14="http://schemas.microsoft.com/office/powerpoint/2010/main" val="8235166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Calibri" charset="0"/>
                <a:ea typeface="ＭＳ Ｐゴシック" charset="-128"/>
              </a:rPr>
              <a:t>Who answers this question?</a:t>
            </a:r>
          </a:p>
          <a:p>
            <a:endParaRPr lang="en-US" altLang="en-US" smtClean="0">
              <a:latin typeface="Calibri" charset="0"/>
              <a:ea typeface="ＭＳ Ｐゴシック" charset="-128"/>
            </a:endParaRPr>
          </a:p>
          <a:p>
            <a:r>
              <a:rPr lang="en-US" altLang="en-US" smtClean="0">
                <a:latin typeface="Calibri" charset="0"/>
                <a:ea typeface="ＭＳ Ｐゴシック" charset="-128"/>
              </a:rPr>
              <a:t>The parents of a dependent student.</a:t>
            </a:r>
          </a:p>
          <a:p>
            <a:endParaRPr lang="en-US" altLang="en-US" smtClean="0">
              <a:latin typeface="Calibri" charset="0"/>
              <a:ea typeface="ＭＳ Ｐゴシック" charset="-128"/>
            </a:endParaRPr>
          </a:p>
          <a:p>
            <a:r>
              <a:rPr lang="en-US" altLang="en-US" smtClean="0">
                <a:latin typeface="Calibri" charset="0"/>
                <a:ea typeface="ＭＳ Ｐゴシック" charset="-128"/>
              </a:rPr>
              <a:t>The student if they are independent.</a:t>
            </a:r>
          </a:p>
        </p:txBody>
      </p:sp>
      <p:sp>
        <p:nvSpPr>
          <p:cNvPr id="147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ＭＳ Ｐゴシック" charset="-128"/>
              </a:defRPr>
            </a:lvl1pPr>
            <a:lvl2pPr marL="742950" indent="-285750" eaLnBrk="0" hangingPunct="0">
              <a:spcBef>
                <a:spcPct val="30000"/>
              </a:spcBef>
              <a:defRPr sz="1200">
                <a:solidFill>
                  <a:schemeClr val="tx1"/>
                </a:solidFill>
                <a:latin typeface="Calibri" charset="0"/>
                <a:ea typeface="ＭＳ Ｐゴシック" charset="-128"/>
              </a:defRPr>
            </a:lvl2pPr>
            <a:lvl3pPr marL="1143000" indent="-228600" eaLnBrk="0" hangingPunct="0">
              <a:spcBef>
                <a:spcPct val="30000"/>
              </a:spcBef>
              <a:defRPr sz="1200">
                <a:solidFill>
                  <a:schemeClr val="tx1"/>
                </a:solidFill>
                <a:latin typeface="Calibri" charset="0"/>
                <a:ea typeface="ＭＳ Ｐゴシック" charset="-128"/>
              </a:defRPr>
            </a:lvl3pPr>
            <a:lvl4pPr marL="1600200" indent="-228600" eaLnBrk="0" hangingPunct="0">
              <a:spcBef>
                <a:spcPct val="30000"/>
              </a:spcBef>
              <a:defRPr sz="1200">
                <a:solidFill>
                  <a:schemeClr val="tx1"/>
                </a:solidFill>
                <a:latin typeface="Calibri" charset="0"/>
                <a:ea typeface="ＭＳ Ｐゴシック" charset="-128"/>
              </a:defRPr>
            </a:lvl4pPr>
            <a:lvl5pPr marL="2057400" indent="-228600" eaLnBrk="0" hangingPunct="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E587DF34-0DBF-4292-B75A-5CC58206C441}" type="slidenum">
              <a:rPr lang="en-US" altLang="en-US" smtClean="0">
                <a:solidFill>
                  <a:srgbClr val="000000"/>
                </a:solidFill>
                <a:latin typeface="Arial" charset="0"/>
              </a:rPr>
              <a:pPr>
                <a:spcBef>
                  <a:spcPct val="0"/>
                </a:spcBef>
              </a:pPr>
              <a:t>24</a:t>
            </a:fld>
            <a:endParaRPr lang="en-US" altLang="en-US" smtClean="0">
              <a:solidFill>
                <a:srgbClr val="000000"/>
              </a:solidFill>
              <a:latin typeface="Arial" charset="0"/>
            </a:endParaRPr>
          </a:p>
        </p:txBody>
      </p:sp>
    </p:spTree>
    <p:extLst>
      <p:ext uri="{BB962C8B-B14F-4D97-AF65-F5344CB8AC3E}">
        <p14:creationId xmlns:p14="http://schemas.microsoft.com/office/powerpoint/2010/main" val="22507216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Calibri" charset="0"/>
                <a:ea typeface="ＭＳ Ｐゴシック" charset="-128"/>
              </a:rPr>
              <a:t>Text of advice FAFSA.gov website gives student in this situation:</a:t>
            </a:r>
          </a:p>
          <a:p>
            <a:r>
              <a:rPr lang="en-US" altLang="en-US" dirty="0" smtClean="0">
                <a:latin typeface="Calibri" charset="0"/>
                <a:ea typeface="ＭＳ Ｐゴシック" charset="-128"/>
              </a:rPr>
              <a:t>Review the following to continue. </a:t>
            </a:r>
          </a:p>
          <a:p>
            <a:endParaRPr lang="en-US" altLang="en-US" dirty="0" smtClean="0">
              <a:latin typeface="Calibri" charset="0"/>
              <a:ea typeface="ＭＳ Ｐゴシック" charset="-128"/>
            </a:endParaRPr>
          </a:p>
          <a:p>
            <a:r>
              <a:rPr lang="en-US" altLang="en-US" dirty="0" smtClean="0">
                <a:latin typeface="Calibri" charset="0"/>
                <a:ea typeface="ＭＳ Ｐゴシック" charset="-128"/>
              </a:rPr>
              <a:t>Student has special circumstances:</a:t>
            </a:r>
          </a:p>
          <a:p>
            <a:r>
              <a:rPr lang="en-US" altLang="en-US" dirty="0" smtClean="0">
                <a:latin typeface="Calibri" charset="0"/>
                <a:ea typeface="ＭＳ Ｐゴシック" charset="-128"/>
              </a:rPr>
              <a:t>1.We will allow you to submit your FAFSA without parental information, however your FAFSA will not be considered complete.</a:t>
            </a:r>
          </a:p>
          <a:p>
            <a:r>
              <a:rPr lang="en-US" altLang="en-US" dirty="0" smtClean="0">
                <a:latin typeface="Calibri" charset="0"/>
                <a:ea typeface="ＭＳ Ｐゴシック" charset="-128"/>
              </a:rPr>
              <a:t>2.Because your FAFSA is not considered complete, we will not calculate your Expected Family Contribution (EFC) which is the index used by colleges to determine how much student aid you are eligible to receive.</a:t>
            </a:r>
          </a:p>
          <a:p>
            <a:r>
              <a:rPr lang="en-US" altLang="en-US" dirty="0" smtClean="0">
                <a:latin typeface="Calibri" charset="0"/>
                <a:ea typeface="ＭＳ Ｐゴシック" charset="-128"/>
              </a:rPr>
              <a:t>3.If you are approaching any deadlines for your state, college, or scholarship aid, you may want to contact your financial aid administrator before submitting your FAFSA without parental data.</a:t>
            </a:r>
          </a:p>
          <a:p>
            <a:r>
              <a:rPr lang="en-US" altLang="en-US" dirty="0" smtClean="0">
                <a:latin typeface="Calibri" charset="0"/>
                <a:ea typeface="ＭＳ Ｐゴシック" charset="-128"/>
              </a:rPr>
              <a:t>4.Once you submit your FAFSA without parental data, you must follow up with the financial aid administrator at the college you plan to attend, in order to complete your FAFSA and receive an EFC. Also, note the following: </a:t>
            </a:r>
          </a:p>
          <a:p>
            <a:r>
              <a:rPr lang="en-US" altLang="en-US" dirty="0" smtClean="0">
                <a:latin typeface="Calibri" charset="0"/>
                <a:ea typeface="ＭＳ Ｐゴシック" charset="-128"/>
              </a:rPr>
              <a:t>•Under Federal law, only your financial aid administrator has the authority to decide whether or not you must provide parental information on your FAFSA.</a:t>
            </a:r>
          </a:p>
          <a:p>
            <a:endParaRPr lang="en-US" altLang="en-US" dirty="0" smtClean="0">
              <a:latin typeface="Calibri" charset="0"/>
              <a:ea typeface="ＭＳ Ｐゴシック" charset="-128"/>
            </a:endParaRPr>
          </a:p>
          <a:p>
            <a:endParaRPr lang="en-US" altLang="en-US" dirty="0" smtClean="0">
              <a:latin typeface="Calibri" charset="0"/>
              <a:ea typeface="ＭＳ Ｐゴシック" charset="-128"/>
            </a:endParaRPr>
          </a:p>
          <a:p>
            <a:r>
              <a:rPr lang="en-US" altLang="en-US" dirty="0" smtClean="0">
                <a:latin typeface="Calibri" charset="0"/>
                <a:ea typeface="ＭＳ Ｐゴシック" charset="-128"/>
              </a:rPr>
              <a:t>•You will have to provide documentation to verify your situation.  Gather as much written evidence of your situation as you can. Written evidence may include court or law enforcement documents, letters from a clergy member, school counselor or social worker, and/or any other relevant data that explains your special circumstance. </a:t>
            </a:r>
          </a:p>
          <a:p>
            <a:endParaRPr lang="en-US" altLang="en-US" dirty="0" smtClean="0">
              <a:latin typeface="Calibri" charset="0"/>
              <a:ea typeface="ＭＳ Ｐゴシック" charset="-128"/>
            </a:endParaRPr>
          </a:p>
          <a:p>
            <a:endParaRPr lang="en-US" altLang="en-US" dirty="0" smtClean="0">
              <a:latin typeface="Calibri" charset="0"/>
              <a:ea typeface="ＭＳ Ｐゴシック" charset="-128"/>
            </a:endParaRPr>
          </a:p>
          <a:p>
            <a:r>
              <a:rPr lang="en-US" altLang="en-US" dirty="0" smtClean="0">
                <a:latin typeface="Calibri" charset="0"/>
                <a:ea typeface="ＭＳ Ｐゴシック" charset="-128"/>
              </a:rPr>
              <a:t>•After reviewing your circumstances carefully, your financial aid administrator will decide if you must provide parental information or if your circumstances allow you to proceed without providing parental data. Your financial aid administrator's decision is final and can not be appealed to Federal Student Aid. </a:t>
            </a:r>
          </a:p>
          <a:p>
            <a:endParaRPr lang="en-US" altLang="en-US" dirty="0" smtClean="0">
              <a:latin typeface="Calibri" charset="0"/>
              <a:ea typeface="ＭＳ Ｐゴシック" charset="-128"/>
            </a:endParaRPr>
          </a:p>
          <a:p>
            <a:r>
              <a:rPr lang="en-US" altLang="en-US" dirty="0" smtClean="0">
                <a:latin typeface="Calibri" charset="0"/>
                <a:ea typeface="ＭＳ Ｐゴシック" charset="-128"/>
              </a:rPr>
              <a:t>Student does not have special circumstance, but still is not providing parental information (parents refuse, for example):</a:t>
            </a:r>
          </a:p>
          <a:p>
            <a:r>
              <a:rPr lang="en-US" altLang="en-US" dirty="0" smtClean="0">
                <a:latin typeface="Calibri" charset="0"/>
                <a:ea typeface="ＭＳ Ｐゴシック" charset="-128"/>
              </a:rPr>
              <a:t>Students that do not have a special circumstance and are unable to provide parental information normally do not qualify for federal student aid.</a:t>
            </a:r>
          </a:p>
          <a:p>
            <a:endParaRPr lang="en-US" altLang="en-US" dirty="0" smtClean="0">
              <a:latin typeface="Calibri" charset="0"/>
              <a:ea typeface="ＭＳ Ｐゴシック" charset="-128"/>
            </a:endParaRPr>
          </a:p>
          <a:p>
            <a:r>
              <a:rPr lang="en-US" altLang="en-US" dirty="0" smtClean="0">
                <a:latin typeface="Calibri" charset="0"/>
                <a:ea typeface="ＭＳ Ｐゴシック" charset="-128"/>
              </a:rPr>
              <a:t>However, in situations where your parent refuses to provide their information on the FAFSA and refuses to provide you with any financial support, there is an exception that allows a student to submit the FAFSA without parental information and receive an Unsubsidized Stafford Loan only.</a:t>
            </a:r>
          </a:p>
          <a:p>
            <a:endParaRPr lang="en-US" altLang="en-US" dirty="0" smtClean="0">
              <a:latin typeface="Calibri" charset="0"/>
              <a:ea typeface="ＭＳ Ｐゴシック" charset="-128"/>
            </a:endParaRPr>
          </a:p>
          <a:p>
            <a:r>
              <a:rPr lang="en-US" altLang="en-US" dirty="0" smtClean="0">
                <a:latin typeface="Calibri" charset="0"/>
                <a:ea typeface="ＭＳ Ｐゴシック" charset="-128"/>
              </a:rPr>
              <a:t>If you would like to contact the financial aid administrator at your college about receiving only the Unsubsidized Stafford Loan, select "I am submitting my FAFSA to apply for an unsubsidized loan only" and click Next to get additional information.</a:t>
            </a:r>
          </a:p>
          <a:p>
            <a:endParaRPr lang="en-US" altLang="en-US" dirty="0" smtClean="0">
              <a:latin typeface="Calibri" charset="0"/>
              <a:ea typeface="ＭＳ Ｐゴシック" charset="-128"/>
            </a:endParaRPr>
          </a:p>
          <a:p>
            <a:endParaRPr lang="en-US" altLang="en-US" dirty="0" smtClean="0">
              <a:latin typeface="Calibri" charset="0"/>
              <a:ea typeface="ＭＳ Ｐゴシック" charset="-128"/>
            </a:endParaRPr>
          </a:p>
          <a:p>
            <a:endParaRPr lang="en-US" altLang="en-US" dirty="0" smtClean="0">
              <a:latin typeface="Calibri" charset="0"/>
              <a:ea typeface="ＭＳ Ｐゴシック" charset="-128"/>
            </a:endParaRP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ＭＳ Ｐゴシック" charset="-128"/>
              </a:defRPr>
            </a:lvl1pPr>
            <a:lvl2pPr marL="742950" indent="-285750" eaLnBrk="0" hangingPunct="0">
              <a:spcBef>
                <a:spcPct val="30000"/>
              </a:spcBef>
              <a:defRPr sz="1200">
                <a:solidFill>
                  <a:schemeClr val="tx1"/>
                </a:solidFill>
                <a:latin typeface="Calibri" charset="0"/>
                <a:ea typeface="ＭＳ Ｐゴシック" charset="-128"/>
              </a:defRPr>
            </a:lvl2pPr>
            <a:lvl3pPr marL="1143000" indent="-228600" eaLnBrk="0" hangingPunct="0">
              <a:spcBef>
                <a:spcPct val="30000"/>
              </a:spcBef>
              <a:defRPr sz="1200">
                <a:solidFill>
                  <a:schemeClr val="tx1"/>
                </a:solidFill>
                <a:latin typeface="Calibri" charset="0"/>
                <a:ea typeface="ＭＳ Ｐゴシック" charset="-128"/>
              </a:defRPr>
            </a:lvl3pPr>
            <a:lvl4pPr marL="1600200" indent="-228600" eaLnBrk="0" hangingPunct="0">
              <a:spcBef>
                <a:spcPct val="30000"/>
              </a:spcBef>
              <a:defRPr sz="1200">
                <a:solidFill>
                  <a:schemeClr val="tx1"/>
                </a:solidFill>
                <a:latin typeface="Calibri" charset="0"/>
                <a:ea typeface="ＭＳ Ｐゴシック" charset="-128"/>
              </a:defRPr>
            </a:lvl4pPr>
            <a:lvl5pPr marL="2057400" indent="-228600" eaLnBrk="0" hangingPunct="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F176841B-DEC7-455A-859B-C7A7CCA36BD1}" type="slidenum">
              <a:rPr lang="en-US" altLang="en-US" smtClean="0">
                <a:latin typeface="Arial" charset="0"/>
              </a:rPr>
              <a:pPr>
                <a:spcBef>
                  <a:spcPct val="0"/>
                </a:spcBef>
              </a:pPr>
              <a:t>25</a:t>
            </a:fld>
            <a:endParaRPr lang="en-US" altLang="en-US" smtClean="0">
              <a:latin typeface="Arial" charset="0"/>
            </a:endParaRPr>
          </a:p>
        </p:txBody>
      </p:sp>
    </p:spTree>
    <p:extLst>
      <p:ext uri="{BB962C8B-B14F-4D97-AF65-F5344CB8AC3E}">
        <p14:creationId xmlns:p14="http://schemas.microsoft.com/office/powerpoint/2010/main" val="34754380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ＭＳ Ｐゴシック" charset="-128"/>
              </a:defRPr>
            </a:lvl1pPr>
            <a:lvl2pPr marL="742950" indent="-285750" eaLnBrk="0" hangingPunct="0">
              <a:spcBef>
                <a:spcPct val="30000"/>
              </a:spcBef>
              <a:defRPr sz="1200">
                <a:solidFill>
                  <a:schemeClr val="tx1"/>
                </a:solidFill>
                <a:latin typeface="Calibri" charset="0"/>
                <a:ea typeface="ＭＳ Ｐゴシック" charset="-128"/>
              </a:defRPr>
            </a:lvl2pPr>
            <a:lvl3pPr marL="1143000" indent="-228600" eaLnBrk="0" hangingPunct="0">
              <a:spcBef>
                <a:spcPct val="30000"/>
              </a:spcBef>
              <a:defRPr sz="1200">
                <a:solidFill>
                  <a:schemeClr val="tx1"/>
                </a:solidFill>
                <a:latin typeface="Calibri" charset="0"/>
                <a:ea typeface="ＭＳ Ｐゴシック" charset="-128"/>
              </a:defRPr>
            </a:lvl3pPr>
            <a:lvl4pPr marL="1600200" indent="-228600" eaLnBrk="0" hangingPunct="0">
              <a:spcBef>
                <a:spcPct val="30000"/>
              </a:spcBef>
              <a:defRPr sz="1200">
                <a:solidFill>
                  <a:schemeClr val="tx1"/>
                </a:solidFill>
                <a:latin typeface="Calibri" charset="0"/>
                <a:ea typeface="ＭＳ Ｐゴシック" charset="-128"/>
              </a:defRPr>
            </a:lvl4pPr>
            <a:lvl5pPr marL="2057400" indent="-228600" eaLnBrk="0" hangingPunct="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92D4A464-5443-4514-B412-B4C7E6A963A6}" type="slidenum">
              <a:rPr lang="en-US" altLang="en-US" smtClean="0">
                <a:solidFill>
                  <a:srgbClr val="000000"/>
                </a:solidFill>
                <a:latin typeface="Arial" charset="0"/>
              </a:rPr>
              <a:pPr>
                <a:spcBef>
                  <a:spcPct val="0"/>
                </a:spcBef>
              </a:pPr>
              <a:t>26</a:t>
            </a:fld>
            <a:endParaRPr lang="en-US" altLang="en-US" smtClean="0">
              <a:solidFill>
                <a:srgbClr val="000000"/>
              </a:solidFill>
              <a:latin typeface="Arial" charset="0"/>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xfrm>
            <a:off x="152400" y="4197350"/>
            <a:ext cx="6553200" cy="4797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900" smtClean="0">
                <a:latin typeface="Calibri" charset="0"/>
                <a:ea typeface="ＭＳ Ｐゴシック" charset="-128"/>
              </a:rPr>
              <a:t>The student’s name and date of birth must match his/her Social Security Administration records.</a:t>
            </a:r>
          </a:p>
          <a:p>
            <a:r>
              <a:rPr lang="en-US" altLang="en-US" sz="900" smtClean="0">
                <a:latin typeface="Calibri" charset="0"/>
                <a:ea typeface="ＭＳ Ｐゴシック" charset="-128"/>
              </a:rPr>
              <a:t>The parent’s name and date of birth must match his/her Social Security Administration records.</a:t>
            </a:r>
          </a:p>
          <a:p>
            <a:r>
              <a:rPr lang="en-US" altLang="en-US" sz="900" smtClean="0">
                <a:latin typeface="Calibri" charset="0"/>
                <a:ea typeface="ＭＳ Ｐゴシック" charset="-128"/>
              </a:rPr>
              <a:t>Listing the wrong parents or forgetting to include a stepparent’s income and assets</a:t>
            </a:r>
          </a:p>
          <a:p>
            <a:r>
              <a:rPr lang="en-US" altLang="en-US" sz="900" smtClean="0">
                <a:latin typeface="Calibri" charset="0"/>
                <a:ea typeface="ＭＳ Ｐゴシック" charset="-128"/>
              </a:rPr>
              <a:t>Untaxed income – especially contributions to tax-deferred pensions</a:t>
            </a:r>
          </a:p>
          <a:p>
            <a:r>
              <a:rPr lang="en-US" altLang="en-US" sz="900" smtClean="0">
                <a:latin typeface="Calibri" charset="0"/>
                <a:ea typeface="ＭＳ Ｐゴシック" charset="-128"/>
              </a:rPr>
              <a:t>Reporting tax withheld instead of the actual tax liability</a:t>
            </a:r>
          </a:p>
          <a:p>
            <a:r>
              <a:rPr lang="en-US" altLang="en-US" sz="900" smtClean="0">
                <a:latin typeface="Calibri" charset="0"/>
                <a:ea typeface="ＭＳ Ｐゴシック" charset="-128"/>
              </a:rPr>
              <a:t>Including too many people in the household</a:t>
            </a:r>
          </a:p>
          <a:p>
            <a:r>
              <a:rPr lang="en-US" altLang="en-US" sz="900" smtClean="0">
                <a:latin typeface="Calibri" charset="0"/>
                <a:ea typeface="ＭＳ Ｐゴシック" charset="-128"/>
              </a:rPr>
              <a:t>Only students attending college at least half-time and working on a degree or certificate should be listed – and parents are to be EXCLUDED</a:t>
            </a:r>
          </a:p>
          <a:p>
            <a:endParaRPr lang="en-US" altLang="en-US" sz="900" smtClean="0">
              <a:latin typeface="Calibri" charset="0"/>
              <a:ea typeface="ＭＳ Ｐゴシック" charset="-128"/>
            </a:endParaRPr>
          </a:p>
        </p:txBody>
      </p:sp>
    </p:spTree>
    <p:extLst>
      <p:ext uri="{BB962C8B-B14F-4D97-AF65-F5344CB8AC3E}">
        <p14:creationId xmlns:p14="http://schemas.microsoft.com/office/powerpoint/2010/main" val="6080605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1" hangingPunct="1">
              <a:spcBef>
                <a:spcPct val="0"/>
              </a:spcBef>
            </a:pPr>
            <a:endParaRPr lang="en-US" altLang="en-US" dirty="0" smtClean="0">
              <a:latin typeface="Calibri" charset="0"/>
              <a:ea typeface="ＭＳ Ｐゴシック" charset="-128"/>
            </a:endParaRPr>
          </a:p>
        </p:txBody>
      </p:sp>
      <p:sp>
        <p:nvSpPr>
          <p:cNvPr id="15155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charset="0"/>
                <a:ea typeface="ＭＳ Ｐゴシック" charset="-128"/>
              </a:defRPr>
            </a:lvl1pPr>
            <a:lvl2pPr marL="742950" indent="-285750" eaLnBrk="0" hangingPunct="0">
              <a:spcBef>
                <a:spcPct val="30000"/>
              </a:spcBef>
              <a:defRPr sz="1200">
                <a:solidFill>
                  <a:schemeClr val="tx1"/>
                </a:solidFill>
                <a:latin typeface="Calibri" charset="0"/>
                <a:ea typeface="ＭＳ Ｐゴシック" charset="-128"/>
              </a:defRPr>
            </a:lvl2pPr>
            <a:lvl3pPr marL="1143000" indent="-228600" eaLnBrk="0" hangingPunct="0">
              <a:spcBef>
                <a:spcPct val="30000"/>
              </a:spcBef>
              <a:defRPr sz="1200">
                <a:solidFill>
                  <a:schemeClr val="tx1"/>
                </a:solidFill>
                <a:latin typeface="Calibri" charset="0"/>
                <a:ea typeface="ＭＳ Ｐゴシック" charset="-128"/>
              </a:defRPr>
            </a:lvl3pPr>
            <a:lvl4pPr marL="1600200" indent="-228600" eaLnBrk="0" hangingPunct="0">
              <a:spcBef>
                <a:spcPct val="30000"/>
              </a:spcBef>
              <a:defRPr sz="1200">
                <a:solidFill>
                  <a:schemeClr val="tx1"/>
                </a:solidFill>
                <a:latin typeface="Calibri" charset="0"/>
                <a:ea typeface="ＭＳ Ｐゴシック" charset="-128"/>
              </a:defRPr>
            </a:lvl4pPr>
            <a:lvl5pPr marL="2057400" indent="-228600" eaLnBrk="0" hangingPunct="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algn="r" defTabSz="914400" eaLnBrk="1" hangingPunct="1">
              <a:spcBef>
                <a:spcPct val="0"/>
              </a:spcBef>
            </a:pPr>
            <a:fld id="{565C9A35-3279-4738-A7AA-42C52C9E4EFB}" type="slidenum">
              <a:rPr lang="en-US" altLang="en-US">
                <a:solidFill>
                  <a:srgbClr val="000000"/>
                </a:solidFill>
              </a:rPr>
              <a:pPr algn="r" defTabSz="914400" eaLnBrk="1" hangingPunct="1">
                <a:spcBef>
                  <a:spcPct val="0"/>
                </a:spcBef>
              </a:pPr>
              <a:t>28</a:t>
            </a:fld>
            <a:endParaRPr lang="en-US" altLang="en-US">
              <a:solidFill>
                <a:srgbClr val="000000"/>
              </a:solidFill>
            </a:endParaRPr>
          </a:p>
        </p:txBody>
      </p:sp>
    </p:spTree>
    <p:extLst>
      <p:ext uri="{BB962C8B-B14F-4D97-AF65-F5344CB8AC3E}">
        <p14:creationId xmlns:p14="http://schemas.microsoft.com/office/powerpoint/2010/main" val="12389937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Calibri" charset="0"/>
                <a:ea typeface="ＭＳ Ｐゴシック" charset="-128"/>
              </a:rPr>
              <a:t>Some general tips about completing the FAFSA</a:t>
            </a:r>
          </a:p>
          <a:p>
            <a:pPr eaLnBrk="1" hangingPunct="1"/>
            <a:r>
              <a:rPr lang="en-US" altLang="en-US" smtClean="0">
                <a:latin typeface="Calibri" charset="0"/>
                <a:ea typeface="ＭＳ Ｐゴシック" charset="-128"/>
              </a:rPr>
              <a:t>Apply early – you can apply after October 1 of your senior year of high school. So if you’ll be a freshman in the 2017-18 year, you’ll fill it out in October of 2016. </a:t>
            </a:r>
          </a:p>
          <a:p>
            <a:pPr eaLnBrk="1" hangingPunct="1"/>
            <a:r>
              <a:rPr lang="en-US" altLang="en-US" smtClean="0">
                <a:latin typeface="Calibri" charset="0"/>
                <a:ea typeface="ＭＳ Ｐゴシック" charset="-128"/>
              </a:rPr>
              <a:t>Some colleges have very early financial aid deadlines – be sure to meet those</a:t>
            </a:r>
          </a:p>
          <a:p>
            <a:pPr eaLnBrk="1" hangingPunct="1"/>
            <a:r>
              <a:rPr lang="en-US" altLang="en-US" smtClean="0">
                <a:latin typeface="Calibri" charset="0"/>
                <a:ea typeface="ＭＳ Ｐゴシック" charset="-128"/>
              </a:rPr>
              <a:t>Do not wait until you are admitted to complete the FAFSA.  You can list up to 10 colleges on the FAFSA on the web.</a:t>
            </a:r>
          </a:p>
          <a:p>
            <a:pPr eaLnBrk="1" hangingPunct="1"/>
            <a:r>
              <a:rPr lang="en-US" altLang="en-US" smtClean="0">
                <a:latin typeface="Calibri" charset="0"/>
                <a:ea typeface="ＭＳ Ｐゴシック" charset="-128"/>
              </a:rPr>
              <a:t>Complete all questions accurately.</a:t>
            </a:r>
          </a:p>
          <a:p>
            <a:pPr eaLnBrk="1" hangingPunct="1"/>
            <a:r>
              <a:rPr lang="en-US" altLang="en-US" smtClean="0">
                <a:latin typeface="Calibri" charset="0"/>
                <a:ea typeface="ＭＳ Ｐゴシック" charset="-128"/>
              </a:rPr>
              <a:t>Print and save the FAFSA for your own records.</a:t>
            </a:r>
          </a:p>
          <a:p>
            <a:pPr eaLnBrk="1" hangingPunct="1"/>
            <a:endParaRPr lang="en-US" altLang="en-US" smtClean="0">
              <a:latin typeface="Calibri" charset="0"/>
              <a:ea typeface="ＭＳ Ｐゴシック" charset="-128"/>
            </a:endParaRPr>
          </a:p>
          <a:p>
            <a:pPr eaLnBrk="1" hangingPunct="1"/>
            <a:r>
              <a:rPr lang="en-US" altLang="en-US" smtClean="0">
                <a:latin typeface="Calibri" charset="0"/>
                <a:ea typeface="ＭＳ Ｐゴシック" charset="-128"/>
              </a:rPr>
              <a:t>Students may contact FSAIC to request up to 3 paper FAFSAs by calling 1-800-4-FED-AID (1-800-433-3243)</a:t>
            </a:r>
          </a:p>
          <a:p>
            <a:pPr eaLnBrk="1" hangingPunct="1"/>
            <a:endParaRPr lang="en-US" altLang="en-US" smtClean="0">
              <a:latin typeface="Calibri" charset="0"/>
              <a:ea typeface="ＭＳ Ｐゴシック" charset="-128"/>
            </a:endParaRPr>
          </a:p>
        </p:txBody>
      </p:sp>
    </p:spTree>
    <p:extLst>
      <p:ext uri="{BB962C8B-B14F-4D97-AF65-F5344CB8AC3E}">
        <p14:creationId xmlns:p14="http://schemas.microsoft.com/office/powerpoint/2010/main" val="42405553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Calibri" charset="0"/>
                <a:ea typeface="ＭＳ Ｐゴシック" charset="-128"/>
              </a:rPr>
              <a:t>Federal Grants –</a:t>
            </a:r>
          </a:p>
          <a:p>
            <a:pPr marL="171450" indent="-171450">
              <a:buFontTx/>
              <a:buChar char="-"/>
            </a:pPr>
            <a:r>
              <a:rPr lang="en-US" altLang="en-US" dirty="0" smtClean="0">
                <a:latin typeface="Calibri" charset="0"/>
                <a:ea typeface="ＭＳ Ｐゴシック" charset="-128"/>
              </a:rPr>
              <a:t>Federal Pell Grants go to undergraduate</a:t>
            </a:r>
            <a:r>
              <a:rPr lang="en-US" altLang="en-US" baseline="0" dirty="0" smtClean="0">
                <a:latin typeface="Calibri" charset="0"/>
                <a:ea typeface="ＭＳ Ｐゴシック" charset="-128"/>
              </a:rPr>
              <a:t> students with the lowest Expected Family Contribution</a:t>
            </a:r>
          </a:p>
          <a:p>
            <a:pPr marL="171450" indent="-171450">
              <a:buFontTx/>
              <a:buChar char="-"/>
            </a:pPr>
            <a:r>
              <a:rPr lang="en-US" altLang="en-US" baseline="0" dirty="0" smtClean="0">
                <a:latin typeface="Calibri" charset="0"/>
                <a:ea typeface="ＭＳ Ｐゴシック" charset="-128"/>
              </a:rPr>
              <a:t>Federal Supplemental Grant (FSEOG) are targeted to the neediest students on campus and are awarded by the campus financial aid office.</a:t>
            </a:r>
          </a:p>
          <a:p>
            <a:pPr marL="0" indent="0">
              <a:buFontTx/>
              <a:buNone/>
            </a:pPr>
            <a:r>
              <a:rPr lang="en-US" altLang="en-US" baseline="0" dirty="0" smtClean="0">
                <a:latin typeface="Calibri" charset="0"/>
                <a:ea typeface="ＭＳ Ｐゴシック" charset="-128"/>
              </a:rPr>
              <a:t>State Grants are sector-based</a:t>
            </a:r>
          </a:p>
          <a:p>
            <a:pPr marL="171450" indent="-171450">
              <a:buFontTx/>
              <a:buChar char="-"/>
            </a:pPr>
            <a:r>
              <a:rPr lang="en-US" altLang="en-US" baseline="0" dirty="0" smtClean="0">
                <a:latin typeface="Calibri" charset="0"/>
                <a:ea typeface="ＭＳ Ｐゴシック" charset="-128"/>
              </a:rPr>
              <a:t>NC Community College Grant</a:t>
            </a:r>
          </a:p>
          <a:p>
            <a:pPr marL="171450" indent="-171450">
              <a:buFontTx/>
              <a:buChar char="-"/>
            </a:pPr>
            <a:r>
              <a:rPr lang="en-US" altLang="en-US" baseline="0" dirty="0" smtClean="0">
                <a:latin typeface="Calibri" charset="0"/>
                <a:ea typeface="ＭＳ Ｐゴシック" charset="-128"/>
              </a:rPr>
              <a:t>UNC Need-Based Grant</a:t>
            </a:r>
          </a:p>
          <a:p>
            <a:pPr marL="171450" indent="-171450">
              <a:buFontTx/>
              <a:buChar char="-"/>
            </a:pPr>
            <a:r>
              <a:rPr lang="en-US" altLang="en-US" baseline="0" dirty="0" smtClean="0">
                <a:latin typeface="Calibri" charset="0"/>
                <a:ea typeface="ＭＳ Ｐゴシック" charset="-128"/>
              </a:rPr>
              <a:t>NC Need-Based Scholarship (independent, private campuses)</a:t>
            </a:r>
          </a:p>
          <a:p>
            <a:pPr marL="171450" indent="-171450">
              <a:buFontTx/>
              <a:buChar char="-"/>
            </a:pPr>
            <a:r>
              <a:rPr lang="en-US" altLang="en-US" baseline="0" dirty="0" smtClean="0">
                <a:latin typeface="Calibri" charset="0"/>
                <a:ea typeface="ＭＳ Ｐゴシック" charset="-128"/>
              </a:rPr>
              <a:t>Education Lottery Scholarship (NC CC &amp; UNC campuses)</a:t>
            </a:r>
          </a:p>
          <a:p>
            <a:pPr marL="0" indent="0">
              <a:buFontTx/>
              <a:buNone/>
            </a:pPr>
            <a:r>
              <a:rPr lang="en-US" altLang="en-US" baseline="0" dirty="0" smtClean="0">
                <a:latin typeface="Calibri" charset="0"/>
                <a:ea typeface="ＭＳ Ｐゴシック" charset="-128"/>
              </a:rPr>
              <a:t>Campuses offer their own grants and scholarships</a:t>
            </a:r>
          </a:p>
          <a:p>
            <a:pPr marL="0" indent="0">
              <a:buFontTx/>
              <a:buNone/>
            </a:pPr>
            <a:r>
              <a:rPr lang="en-US" altLang="en-US" baseline="0" dirty="0" smtClean="0">
                <a:latin typeface="Calibri" charset="0"/>
                <a:ea typeface="ＭＳ Ｐゴシック" charset="-128"/>
              </a:rPr>
              <a:t>Civic and other organizations have scholarships and grants</a:t>
            </a:r>
          </a:p>
          <a:p>
            <a:pPr marL="0" indent="0">
              <a:buFontTx/>
              <a:buNone/>
            </a:pPr>
            <a:r>
              <a:rPr lang="en-US" altLang="en-US" baseline="0" dirty="0" smtClean="0">
                <a:latin typeface="Calibri" charset="0"/>
                <a:ea typeface="ＭＳ Ｐゴシック" charset="-128"/>
              </a:rPr>
              <a:t>Students and parents can borrow federal loans.</a:t>
            </a:r>
          </a:p>
          <a:p>
            <a:pPr marL="0" indent="0">
              <a:buFontTx/>
              <a:buNone/>
            </a:pPr>
            <a:r>
              <a:rPr lang="en-US" altLang="en-US" baseline="0" dirty="0" smtClean="0">
                <a:latin typeface="Calibri" charset="0"/>
                <a:ea typeface="ＭＳ Ｐゴシック" charset="-128"/>
              </a:rPr>
              <a:t>Other entities offer alternative loans (usually credit-based)</a:t>
            </a:r>
          </a:p>
          <a:p>
            <a:pPr marL="0" indent="0">
              <a:buFontTx/>
              <a:buNone/>
            </a:pPr>
            <a:r>
              <a:rPr lang="en-US" altLang="en-US" baseline="0" dirty="0" smtClean="0">
                <a:latin typeface="Calibri" charset="0"/>
                <a:ea typeface="ＭＳ Ｐゴシック" charset="-128"/>
              </a:rPr>
              <a:t>Loans always have to be repaid.</a:t>
            </a:r>
          </a:p>
          <a:p>
            <a:pPr marL="0" indent="0">
              <a:buFontTx/>
              <a:buNone/>
            </a:pPr>
            <a:r>
              <a:rPr lang="en-US" altLang="en-US" baseline="0" dirty="0" smtClean="0">
                <a:latin typeface="Calibri" charset="0"/>
                <a:ea typeface="ＭＳ Ｐゴシック" charset="-128"/>
              </a:rPr>
              <a:t>More information at studentaid.gov or CFNC.org</a:t>
            </a:r>
          </a:p>
          <a:p>
            <a:pPr marL="0" indent="0">
              <a:buFontTx/>
              <a:buNone/>
            </a:pPr>
            <a:endParaRPr lang="en-US" altLang="en-US" baseline="0" dirty="0" smtClean="0">
              <a:latin typeface="Calibri" charset="0"/>
              <a:ea typeface="ＭＳ Ｐゴシック" charset="-128"/>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ＭＳ Ｐゴシック" charset="-128"/>
              </a:defRPr>
            </a:lvl1pPr>
            <a:lvl2pPr marL="742950" indent="-285750" eaLnBrk="0" hangingPunct="0">
              <a:spcBef>
                <a:spcPct val="30000"/>
              </a:spcBef>
              <a:defRPr sz="1200">
                <a:solidFill>
                  <a:schemeClr val="tx1"/>
                </a:solidFill>
                <a:latin typeface="Calibri" charset="0"/>
                <a:ea typeface="ＭＳ Ｐゴシック" charset="-128"/>
              </a:defRPr>
            </a:lvl2pPr>
            <a:lvl3pPr marL="1143000" indent="-228600" eaLnBrk="0" hangingPunct="0">
              <a:spcBef>
                <a:spcPct val="30000"/>
              </a:spcBef>
              <a:defRPr sz="1200">
                <a:solidFill>
                  <a:schemeClr val="tx1"/>
                </a:solidFill>
                <a:latin typeface="Calibri" charset="0"/>
                <a:ea typeface="ＭＳ Ｐゴシック" charset="-128"/>
              </a:defRPr>
            </a:lvl3pPr>
            <a:lvl4pPr marL="1600200" indent="-228600" eaLnBrk="0" hangingPunct="0">
              <a:spcBef>
                <a:spcPct val="30000"/>
              </a:spcBef>
              <a:defRPr sz="1200">
                <a:solidFill>
                  <a:schemeClr val="tx1"/>
                </a:solidFill>
                <a:latin typeface="Calibri" charset="0"/>
                <a:ea typeface="ＭＳ Ｐゴシック" charset="-128"/>
              </a:defRPr>
            </a:lvl4pPr>
            <a:lvl5pPr marL="2057400" indent="-228600" eaLnBrk="0" hangingPunct="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3C2FA743-D43C-4DC9-A669-B103D21C4960}" type="slidenum">
              <a:rPr lang="en-US" altLang="en-US" smtClean="0">
                <a:latin typeface="Arial" charset="0"/>
              </a:rPr>
              <a:pPr>
                <a:spcBef>
                  <a:spcPct val="0"/>
                </a:spcBef>
              </a:pPr>
              <a:t>30</a:t>
            </a:fld>
            <a:endParaRPr lang="en-US" altLang="en-US" smtClean="0">
              <a:latin typeface="Arial" charset="0"/>
            </a:endParaRPr>
          </a:p>
        </p:txBody>
      </p:sp>
    </p:spTree>
    <p:extLst>
      <p:ext uri="{BB962C8B-B14F-4D97-AF65-F5344CB8AC3E}">
        <p14:creationId xmlns:p14="http://schemas.microsoft.com/office/powerpoint/2010/main" val="33076670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altLang="en-US" dirty="0" smtClean="0">
                <a:solidFill>
                  <a:srgbClr val="000000"/>
                </a:solidFill>
                <a:latin typeface="Univers 55" charset="0"/>
              </a:rPr>
              <a:t>Aggregate limit for undergraduate dependent students is $31,000 with no more than $23,000 in Subsidized Loans.  </a:t>
            </a:r>
            <a:endParaRPr lang="en-US" altLang="en-US" sz="1200" dirty="0" smtClean="0">
              <a:solidFill>
                <a:srgbClr val="000000"/>
              </a:solidFill>
            </a:endParaRPr>
          </a:p>
          <a:p>
            <a:endParaRPr lang="en-US" dirty="0"/>
          </a:p>
        </p:txBody>
      </p:sp>
      <p:sp>
        <p:nvSpPr>
          <p:cNvPr id="4" name="Slide Number Placeholder 3"/>
          <p:cNvSpPr>
            <a:spLocks noGrp="1"/>
          </p:cNvSpPr>
          <p:nvPr>
            <p:ph type="sldNum" sz="quarter" idx="10"/>
          </p:nvPr>
        </p:nvSpPr>
        <p:spPr/>
        <p:txBody>
          <a:bodyPr/>
          <a:lstStyle/>
          <a:p>
            <a:pPr>
              <a:defRPr/>
            </a:pPr>
            <a:fld id="{638D6484-07AD-46E2-BA91-6391CD19372A}" type="slidenum">
              <a:rPr lang="en-US" smtClean="0"/>
              <a:pPr>
                <a:defRPr/>
              </a:pPr>
              <a:t>31</a:t>
            </a:fld>
            <a:endParaRPr lang="en-US"/>
          </a:p>
        </p:txBody>
      </p:sp>
    </p:spTree>
    <p:extLst>
      <p:ext uri="{BB962C8B-B14F-4D97-AF65-F5344CB8AC3E}">
        <p14:creationId xmlns:p14="http://schemas.microsoft.com/office/powerpoint/2010/main" val="6491757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Calibri" charset="0"/>
                <a:ea typeface="ＭＳ Ｐゴシック" charset="-128"/>
              </a:rPr>
              <a:t>Education benefits for veterans of the armed forces have greatly expanded, effective August 2009.</a:t>
            </a:r>
          </a:p>
          <a:p>
            <a:pPr eaLnBrk="1" hangingPunct="1"/>
            <a:r>
              <a:rPr lang="en-US" altLang="en-US" smtClean="0">
                <a:latin typeface="Calibri" charset="0"/>
                <a:ea typeface="ＭＳ Ｐゴシック" charset="-128"/>
              </a:rPr>
              <a:t>Check the Veterans Administration website for details, applications, etc.</a:t>
            </a:r>
          </a:p>
          <a:p>
            <a:pPr eaLnBrk="1" hangingPunct="1"/>
            <a:r>
              <a:rPr lang="en-US" altLang="en-US" smtClean="0">
                <a:latin typeface="Calibri" charset="0"/>
                <a:ea typeface="ＭＳ Ｐゴシック" charset="-128"/>
              </a:rPr>
              <a:t>Students should also check with the office/offices on their campus that is/are designated to work with veterans (not always part of the financial aid office)</a:t>
            </a:r>
          </a:p>
        </p:txBody>
      </p:sp>
    </p:spTree>
    <p:extLst>
      <p:ext uri="{BB962C8B-B14F-4D97-AF65-F5344CB8AC3E}">
        <p14:creationId xmlns:p14="http://schemas.microsoft.com/office/powerpoint/2010/main" val="35750212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smtClean="0">
                <a:latin typeface="Calibri" charset="0"/>
                <a:ea typeface="ＭＳ Ｐゴシック" charset="-128"/>
              </a:rPr>
              <a:t>Many colleges offer payment plans that allow you to pay the bill over several months instead of at the beginning of each semester.  Check with the college directly about payment plan options.</a:t>
            </a:r>
          </a:p>
          <a:p>
            <a:pPr eaLnBrk="1" hangingPunct="1"/>
            <a:endParaRPr lang="en-US" altLang="en-US" sz="1000" smtClean="0">
              <a:latin typeface="Calibri" charset="0"/>
              <a:ea typeface="ＭＳ Ｐゴシック" charset="-128"/>
            </a:endParaRPr>
          </a:p>
          <a:p>
            <a:pPr eaLnBrk="1" hangingPunct="1"/>
            <a:r>
              <a:rPr lang="en-US" altLang="en-US" sz="1000" smtClean="0">
                <a:latin typeface="Calibri" charset="0"/>
                <a:ea typeface="ＭＳ Ｐゴシック" charset="-128"/>
              </a:rPr>
              <a:t>There are private loans available.  The lender will consider your credit score and ability to repay the loan.  The lender might also consider the type of institution you attend and your major.  INVESTIGATE carefully before signing on the dotted line for a private loan.</a:t>
            </a:r>
          </a:p>
          <a:p>
            <a:pPr eaLnBrk="1" hangingPunct="1"/>
            <a:endParaRPr lang="en-US" altLang="en-US" sz="1000" smtClean="0">
              <a:latin typeface="Calibri" charset="0"/>
              <a:ea typeface="ＭＳ Ｐゴシック" charset="-128"/>
            </a:endParaRPr>
          </a:p>
          <a:p>
            <a:pPr eaLnBrk="1" hangingPunct="1"/>
            <a:r>
              <a:rPr lang="en-US" altLang="en-US" sz="1000" smtClean="0">
                <a:latin typeface="Calibri" charset="0"/>
                <a:ea typeface="ＭＳ Ｐゴシック" charset="-128"/>
              </a:rPr>
              <a:t>Sometimes parents may want to investigate home equity loans or lines of credit or other loan vehicles they might use to meet educational expenses.  You should discuss those with your local banker or financial advisor/planner.</a:t>
            </a:r>
          </a:p>
          <a:p>
            <a:pPr eaLnBrk="1" hangingPunct="1"/>
            <a:endParaRPr lang="en-US" altLang="en-US" sz="1000" smtClean="0">
              <a:latin typeface="Calibri" charset="0"/>
              <a:ea typeface="ＭＳ Ｐゴシック" charset="-128"/>
            </a:endParaRPr>
          </a:p>
          <a:p>
            <a:pPr eaLnBrk="1" hangingPunct="1"/>
            <a:r>
              <a:rPr lang="en-US" altLang="en-US" sz="1000" smtClean="0">
                <a:latin typeface="Calibri" charset="0"/>
                <a:ea typeface="ＭＳ Ｐゴシック" charset="-128"/>
              </a:rPr>
              <a:t>A word of caution.  Financial aid information is available FREE.  You do not have to pay for it.  You should not ever send someone money to apply for a scholarship.  Be cautious about those who offer to help you qualify for financial aid, no matter your income or assets.</a:t>
            </a:r>
          </a:p>
          <a:p>
            <a:pPr eaLnBrk="1" hangingPunct="1"/>
            <a:endParaRPr lang="en-US" altLang="en-US" sz="1000" smtClean="0">
              <a:latin typeface="Calibri" charset="0"/>
              <a:ea typeface="ＭＳ Ｐゴシック" charset="-128"/>
            </a:endParaRPr>
          </a:p>
          <a:p>
            <a:pPr eaLnBrk="1" hangingPunct="1"/>
            <a:r>
              <a:rPr lang="en-US" altLang="en-US" sz="1000" smtClean="0">
                <a:latin typeface="Calibri" charset="0"/>
                <a:ea typeface="ＭＳ Ｐゴシック" charset="-128"/>
              </a:rPr>
              <a:t>CFNC is a participant in a national campaign to remind students and parents to Not Get Hooked by Misleading Financial Aid Offers.</a:t>
            </a:r>
          </a:p>
          <a:p>
            <a:pPr eaLnBrk="1" hangingPunct="1"/>
            <a:endParaRPr lang="en-US" altLang="en-US" sz="1000" smtClean="0">
              <a:latin typeface="Calibri" charset="0"/>
              <a:ea typeface="ＭＳ Ｐゴシック" charset="-128"/>
            </a:endParaRPr>
          </a:p>
          <a:p>
            <a:pPr eaLnBrk="1" hangingPunct="1"/>
            <a:r>
              <a:rPr lang="en-US" altLang="en-US" sz="1000" smtClean="0">
                <a:latin typeface="Calibri" charset="0"/>
                <a:ea typeface="ＭＳ Ｐゴシック" charset="-128"/>
              </a:rPr>
              <a:t>When in doubt, check it out. </a:t>
            </a:r>
          </a:p>
        </p:txBody>
      </p:sp>
    </p:spTree>
    <p:extLst>
      <p:ext uri="{BB962C8B-B14F-4D97-AF65-F5344CB8AC3E}">
        <p14:creationId xmlns:p14="http://schemas.microsoft.com/office/powerpoint/2010/main" val="17128084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Calibri" charset="0"/>
                <a:ea typeface="ＭＳ Ｐゴシック" charset="-128"/>
              </a:rPr>
              <a:t>When evaluating a financial aid offer, consider total cost of attendance minus gift aid offered.  The remainder has to be covered by the student and family.  How will it be covered?  Parent and student savings?  Current income?  Student borrowing?  Parent borrowing?  Other family members (grandparents, for example)?</a:t>
            </a:r>
          </a:p>
          <a:p>
            <a:pPr eaLnBrk="1" hangingPunct="1"/>
            <a:r>
              <a:rPr lang="en-US" altLang="en-US" smtClean="0">
                <a:latin typeface="Calibri" charset="0"/>
                <a:ea typeface="ＭＳ Ｐゴシック" charset="-128"/>
              </a:rPr>
              <a:t>What does the student have to do to get the same scholarship support in the future?</a:t>
            </a:r>
          </a:p>
          <a:p>
            <a:pPr eaLnBrk="1" hangingPunct="1"/>
            <a:r>
              <a:rPr lang="en-US" altLang="en-US" smtClean="0">
                <a:latin typeface="Calibri" charset="0"/>
                <a:ea typeface="ＭＳ Ｐゴシック" charset="-128"/>
              </a:rPr>
              <a:t>Sometimes institutional grants have renewal requirements – ask.</a:t>
            </a:r>
          </a:p>
          <a:p>
            <a:pPr eaLnBrk="1" hangingPunct="1"/>
            <a:r>
              <a:rPr lang="en-US" altLang="en-US" smtClean="0">
                <a:latin typeface="Calibri" charset="0"/>
                <a:ea typeface="ＭＳ Ｐゴシック" charset="-128"/>
              </a:rPr>
              <a:t>Can a Federal Work Study job help defray personal expenses?</a:t>
            </a:r>
          </a:p>
          <a:p>
            <a:pPr eaLnBrk="1" hangingPunct="1"/>
            <a:r>
              <a:rPr lang="en-US" altLang="en-US" smtClean="0">
                <a:latin typeface="Calibri" charset="0"/>
                <a:ea typeface="ＭＳ Ｐゴシック" charset="-128"/>
              </a:rPr>
              <a:t>If the student doesn’t qualify for Federal Work Study, are there other employment opportunities on campus?</a:t>
            </a:r>
          </a:p>
          <a:p>
            <a:pPr eaLnBrk="1" hangingPunct="1"/>
            <a:r>
              <a:rPr lang="en-US" altLang="en-US" smtClean="0">
                <a:latin typeface="Calibri" charset="0"/>
                <a:ea typeface="ＭＳ Ｐゴシック" charset="-128"/>
              </a:rPr>
              <a:t>Is the amount of loan to be borrowed manageable for EACH year?</a:t>
            </a:r>
          </a:p>
        </p:txBody>
      </p:sp>
    </p:spTree>
    <p:extLst>
      <p:ext uri="{BB962C8B-B14F-4D97-AF65-F5344CB8AC3E}">
        <p14:creationId xmlns:p14="http://schemas.microsoft.com/office/powerpoint/2010/main" val="1769333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Calibri" charset="0"/>
                <a:ea typeface="ＭＳ Ｐゴシック" charset="-128"/>
              </a:rPr>
              <a:t>Financial aid comes in two forms</a:t>
            </a:r>
          </a:p>
          <a:p>
            <a:pPr eaLnBrk="1" hangingPunct="1"/>
            <a:r>
              <a:rPr lang="en-US" altLang="en-US" dirty="0" smtClean="0">
                <a:latin typeface="Calibri" charset="0"/>
                <a:ea typeface="ＭＳ Ｐゴシック" charset="-128"/>
              </a:rPr>
              <a:t>Gift aid and Self Help</a:t>
            </a:r>
          </a:p>
          <a:p>
            <a:pPr eaLnBrk="1" hangingPunct="1"/>
            <a:endParaRPr lang="en-US" altLang="en-US" dirty="0" smtClean="0">
              <a:latin typeface="Calibri" charset="0"/>
              <a:ea typeface="ＭＳ Ｐゴシック" charset="-128"/>
            </a:endParaRPr>
          </a:p>
          <a:p>
            <a:pPr eaLnBrk="1" hangingPunct="1"/>
            <a:r>
              <a:rPr lang="en-US" altLang="en-US" dirty="0" smtClean="0">
                <a:latin typeface="Calibri" charset="0"/>
                <a:ea typeface="ＭＳ Ｐゴシック" charset="-128"/>
              </a:rPr>
              <a:t>Gift aid is what is commonly referred to as “free money.”</a:t>
            </a:r>
          </a:p>
          <a:p>
            <a:pPr eaLnBrk="1" hangingPunct="1"/>
            <a:r>
              <a:rPr lang="en-US" altLang="en-US" dirty="0" smtClean="0">
                <a:latin typeface="Calibri" charset="0"/>
                <a:ea typeface="ＭＳ Ｐゴシック" charset="-128"/>
              </a:rPr>
              <a:t>Includes grants and scholarships.</a:t>
            </a:r>
          </a:p>
          <a:p>
            <a:pPr eaLnBrk="1" hangingPunct="1"/>
            <a:r>
              <a:rPr lang="en-US" altLang="en-US" dirty="0" smtClean="0">
                <a:latin typeface="Calibri" charset="0"/>
                <a:ea typeface="ＭＳ Ｐゴシック" charset="-128"/>
              </a:rPr>
              <a:t>Scholarships, although they don’t have to be repaid, may have criteria the student has to meet to receive or renew the scholarship assistance.</a:t>
            </a:r>
          </a:p>
          <a:p>
            <a:pPr eaLnBrk="1" hangingPunct="1"/>
            <a:r>
              <a:rPr lang="en-US" altLang="en-US" dirty="0" smtClean="0">
                <a:latin typeface="Calibri" charset="0"/>
                <a:ea typeface="ＭＳ Ｐゴシック" charset="-128"/>
              </a:rPr>
              <a:t>What do you say when offered a gift?  THANK YOU – that’s also what you say when offered</a:t>
            </a:r>
            <a:r>
              <a:rPr lang="en-US" altLang="en-US" baseline="0" dirty="0" smtClean="0">
                <a:latin typeface="Calibri" charset="0"/>
                <a:ea typeface="ＭＳ Ｐゴシック" charset="-128"/>
              </a:rPr>
              <a:t> a grant or scholarship!</a:t>
            </a:r>
            <a:endParaRPr lang="en-US" altLang="en-US" dirty="0" smtClean="0">
              <a:latin typeface="Calibri" charset="0"/>
              <a:ea typeface="ＭＳ Ｐゴシック" charset="-128"/>
            </a:endParaRPr>
          </a:p>
          <a:p>
            <a:pPr eaLnBrk="1" hangingPunct="1"/>
            <a:endParaRPr lang="en-US" altLang="en-US" dirty="0" smtClean="0">
              <a:latin typeface="Calibri" charset="0"/>
              <a:ea typeface="ＭＳ Ｐゴシック" charset="-128"/>
            </a:endParaRPr>
          </a:p>
          <a:p>
            <a:pPr eaLnBrk="1" hangingPunct="1"/>
            <a:r>
              <a:rPr lang="en-US" altLang="en-US" dirty="0" smtClean="0">
                <a:latin typeface="Calibri" charset="0"/>
                <a:ea typeface="ＭＳ Ｐゴシック" charset="-128"/>
              </a:rPr>
              <a:t>Self Help aid is just what is sounds like – you are helping yourself in some way.  </a:t>
            </a:r>
          </a:p>
          <a:p>
            <a:pPr eaLnBrk="1" hangingPunct="1"/>
            <a:r>
              <a:rPr lang="en-US" altLang="en-US" dirty="0" smtClean="0">
                <a:latin typeface="Calibri" charset="0"/>
                <a:ea typeface="ＭＳ Ｐゴシック" charset="-128"/>
              </a:rPr>
              <a:t>Includes student employment through the Federal Work Study program – which we’ll discuss a little later</a:t>
            </a:r>
          </a:p>
          <a:p>
            <a:pPr eaLnBrk="1" hangingPunct="1"/>
            <a:r>
              <a:rPr lang="en-US" altLang="en-US" dirty="0" smtClean="0">
                <a:latin typeface="Calibri" charset="0"/>
                <a:ea typeface="ＭＳ Ｐゴシック" charset="-128"/>
              </a:rPr>
              <a:t>And</a:t>
            </a:r>
          </a:p>
          <a:p>
            <a:pPr eaLnBrk="1" hangingPunct="1"/>
            <a:r>
              <a:rPr lang="en-US" altLang="en-US" dirty="0" smtClean="0">
                <a:latin typeface="Calibri" charset="0"/>
                <a:ea typeface="ＭＳ Ｐゴシック" charset="-128"/>
              </a:rPr>
              <a:t>Educational loans – student and possibly parent borrowing against the student’s future earnings.</a:t>
            </a:r>
          </a:p>
        </p:txBody>
      </p:sp>
    </p:spTree>
    <p:extLst>
      <p:ext uri="{BB962C8B-B14F-4D97-AF65-F5344CB8AC3E}">
        <p14:creationId xmlns:p14="http://schemas.microsoft.com/office/powerpoint/2010/main" val="20198662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Calibri" charset="0"/>
                <a:ea typeface="ＭＳ Ｐゴシック" charset="-128"/>
              </a:rPr>
              <a:t>Some students will be selected for verification – either by the U.S. Department of Education or your school.  Do not panic.  They’ll ask you for copies of student and parent IRS forms and other documents about family income and circumstances.  Overall, it happens to about 30% of all aid applicants.</a:t>
            </a:r>
          </a:p>
          <a:p>
            <a:pPr eaLnBrk="1" hangingPunct="1"/>
            <a:endParaRPr lang="en-US" altLang="en-US" smtClean="0">
              <a:latin typeface="Calibri" charset="0"/>
              <a:ea typeface="ＭＳ Ｐゴシック" charset="-128"/>
            </a:endParaRPr>
          </a:p>
          <a:p>
            <a:pPr eaLnBrk="1" hangingPunct="1"/>
            <a:r>
              <a:rPr lang="en-US" altLang="en-US" smtClean="0">
                <a:latin typeface="Calibri" charset="0"/>
                <a:ea typeface="ＭＳ Ｐゴシック" charset="-128"/>
              </a:rPr>
              <a:t>If you have special circumstances in your family, contact your campus financial aid office.</a:t>
            </a:r>
          </a:p>
          <a:p>
            <a:pPr eaLnBrk="1" hangingPunct="1"/>
            <a:r>
              <a:rPr lang="en-US" altLang="en-US" smtClean="0">
                <a:latin typeface="Calibri" charset="0"/>
                <a:ea typeface="ＭＳ Ｐゴシック" charset="-128"/>
              </a:rPr>
              <a:t>This is just a list of some examples – it is not exhaustive.  </a:t>
            </a:r>
          </a:p>
          <a:p>
            <a:pPr eaLnBrk="1" hangingPunct="1"/>
            <a:r>
              <a:rPr lang="en-US" altLang="en-US" smtClean="0">
                <a:latin typeface="Calibri" charset="0"/>
                <a:ea typeface="ＭＳ Ｐゴシック" charset="-128"/>
              </a:rPr>
              <a:t>Ask the campus financial aid office if your circumstances or change in circumstances will impact your financial aid office.</a:t>
            </a:r>
          </a:p>
        </p:txBody>
      </p:sp>
    </p:spTree>
    <p:extLst>
      <p:ext uri="{BB962C8B-B14F-4D97-AF65-F5344CB8AC3E}">
        <p14:creationId xmlns:p14="http://schemas.microsoft.com/office/powerpoint/2010/main" val="1005215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Calibri" charset="0"/>
                <a:ea typeface="ＭＳ Ｐゴシック" charset="-128"/>
              </a:rPr>
              <a:t>This is the basic financial aid formula.</a:t>
            </a:r>
          </a:p>
          <a:p>
            <a:pPr eaLnBrk="1" hangingPunct="1"/>
            <a:r>
              <a:rPr lang="en-US" altLang="en-US" dirty="0" smtClean="0">
                <a:latin typeface="Calibri" charset="0"/>
                <a:ea typeface="ＭＳ Ｐゴシック" charset="-128"/>
              </a:rPr>
              <a:t>Cost of Attendance</a:t>
            </a:r>
            <a:r>
              <a:rPr lang="en-US" altLang="en-US" baseline="0" dirty="0" smtClean="0">
                <a:latin typeface="Calibri" charset="0"/>
                <a:ea typeface="ＭＳ Ｐゴシック" charset="-128"/>
              </a:rPr>
              <a:t> minus the Expected Family Contribution (calculated by the Free Application for Federal Student Aid) equals Eligibility for Need-based financial aid.</a:t>
            </a:r>
          </a:p>
          <a:p>
            <a:pPr eaLnBrk="1" hangingPunct="1"/>
            <a:endParaRPr lang="en-US" altLang="en-US" dirty="0" smtClean="0">
              <a:latin typeface="Calibri" charset="0"/>
              <a:ea typeface="ＭＳ Ｐゴシック" charset="-128"/>
            </a:endParaRPr>
          </a:p>
          <a:p>
            <a:pPr eaLnBrk="1" hangingPunct="1"/>
            <a:r>
              <a:rPr lang="en-US" altLang="en-US" dirty="0" smtClean="0">
                <a:latin typeface="Calibri" charset="0"/>
                <a:ea typeface="ＭＳ Ｐゴシック" charset="-128"/>
              </a:rPr>
              <a:t>Cost of Attendance includes tuition, fees, room, board, books &amp; supplies, transportation, personal and miscellaneous expenses.</a:t>
            </a:r>
          </a:p>
          <a:p>
            <a:pPr eaLnBrk="1" hangingPunct="1"/>
            <a:r>
              <a:rPr lang="en-US" altLang="en-US" dirty="0" smtClean="0">
                <a:latin typeface="Calibri" charset="0"/>
                <a:ea typeface="ＭＳ Ｐゴシック" charset="-128"/>
              </a:rPr>
              <a:t>The federal financial aid analysis formula attempts to determine the family’s ability to pay for educational expenses,</a:t>
            </a:r>
            <a:r>
              <a:rPr lang="en-US" altLang="en-US" baseline="0" dirty="0" smtClean="0">
                <a:latin typeface="Calibri" charset="0"/>
                <a:ea typeface="ＭＳ Ｐゴシック" charset="-128"/>
              </a:rPr>
              <a:t> based on the FAFSA data.</a:t>
            </a:r>
          </a:p>
          <a:p>
            <a:pPr eaLnBrk="1" hangingPunct="1"/>
            <a:r>
              <a:rPr lang="en-US" altLang="en-US" baseline="0" dirty="0" smtClean="0">
                <a:latin typeface="Calibri" charset="0"/>
                <a:ea typeface="ＭＳ Ｐゴシック" charset="-128"/>
              </a:rPr>
              <a:t>Need-based aid means you have to demonstrate eligibility for that type of financial aid program.</a:t>
            </a:r>
            <a:endParaRPr lang="en-US" altLang="en-US" dirty="0" smtClean="0">
              <a:latin typeface="Calibri" charset="0"/>
              <a:ea typeface="ＭＳ Ｐゴシック" charset="-128"/>
            </a:endParaRPr>
          </a:p>
        </p:txBody>
      </p:sp>
    </p:spTree>
    <p:extLst>
      <p:ext uri="{BB962C8B-B14F-4D97-AF65-F5344CB8AC3E}">
        <p14:creationId xmlns:p14="http://schemas.microsoft.com/office/powerpoint/2010/main" val="2502595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Calibri" charset="0"/>
                <a:ea typeface="ＭＳ Ｐゴシック" charset="-128"/>
              </a:rPr>
              <a:t>Financial aid programs are not just for recent high school graduates.</a:t>
            </a:r>
          </a:p>
          <a:p>
            <a:pPr eaLnBrk="1" hangingPunct="1"/>
            <a:r>
              <a:rPr lang="en-US" altLang="en-US" dirty="0" smtClean="0">
                <a:latin typeface="Calibri" charset="0"/>
                <a:ea typeface="ＭＳ Ｐゴシック" charset="-128"/>
              </a:rPr>
              <a:t>Adult students can receive financial aid also.</a:t>
            </a:r>
          </a:p>
          <a:p>
            <a:pPr eaLnBrk="1" hangingPunct="1"/>
            <a:r>
              <a:rPr lang="en-US" altLang="en-US" dirty="0" smtClean="0">
                <a:latin typeface="Calibri" charset="0"/>
                <a:ea typeface="ＭＳ Ｐゴシック" charset="-128"/>
              </a:rPr>
              <a:t>These are some of the general eligibility requirements:</a:t>
            </a:r>
          </a:p>
          <a:p>
            <a:pPr eaLnBrk="1" hangingPunct="1">
              <a:buFontTx/>
              <a:buChar char="-"/>
            </a:pPr>
            <a:r>
              <a:rPr lang="en-US" altLang="en-US" dirty="0" smtClean="0">
                <a:latin typeface="Calibri" charset="0"/>
                <a:ea typeface="ＭＳ Ｐゴシック" charset="-128"/>
              </a:rPr>
              <a:t>Be a regular student enrolled in an eligible program (for purposes of obtaining a degree or certificate) at an eligible institution</a:t>
            </a:r>
          </a:p>
          <a:p>
            <a:pPr eaLnBrk="1" hangingPunct="1">
              <a:buFontTx/>
              <a:buChar char="-"/>
            </a:pPr>
            <a:r>
              <a:rPr lang="en-US" altLang="en-US" dirty="0" smtClean="0">
                <a:latin typeface="Calibri" charset="0"/>
                <a:ea typeface="ＭＳ Ｐゴシック" charset="-128"/>
              </a:rPr>
              <a:t>Have a high school diploma, its equivalent, or have been home-schooled</a:t>
            </a:r>
          </a:p>
          <a:p>
            <a:pPr eaLnBrk="1" hangingPunct="1">
              <a:buFontTx/>
              <a:buChar char="-"/>
            </a:pPr>
            <a:r>
              <a:rPr lang="en-US" altLang="en-US" dirty="0" smtClean="0">
                <a:latin typeface="Calibri" charset="0"/>
                <a:ea typeface="ＭＳ Ｐゴシック" charset="-128"/>
              </a:rPr>
              <a:t>Be a U S citizen or eligible noncitizen</a:t>
            </a:r>
          </a:p>
          <a:p>
            <a:pPr eaLnBrk="1" hangingPunct="1">
              <a:buFontTx/>
              <a:buChar char="-"/>
            </a:pPr>
            <a:r>
              <a:rPr lang="en-US" altLang="en-US" dirty="0" smtClean="0">
                <a:latin typeface="Calibri" charset="0"/>
                <a:ea typeface="ＭＳ Ｐゴシック" charset="-128"/>
              </a:rPr>
              <a:t>Have a valid social security number</a:t>
            </a:r>
          </a:p>
          <a:p>
            <a:pPr eaLnBrk="1" hangingPunct="1">
              <a:buFontTx/>
              <a:buChar char="-"/>
            </a:pPr>
            <a:r>
              <a:rPr lang="en-US" altLang="en-US" dirty="0" smtClean="0">
                <a:latin typeface="Calibri" charset="0"/>
                <a:ea typeface="ＭＳ Ｐゴシック" charset="-128"/>
              </a:rPr>
              <a:t>Be registered with Selective Service (males) – this applies to students who</a:t>
            </a:r>
            <a:r>
              <a:rPr lang="en-US" altLang="en-US" baseline="0" dirty="0" smtClean="0">
                <a:latin typeface="Calibri" charset="0"/>
                <a:ea typeface="ＭＳ Ｐゴシック" charset="-128"/>
              </a:rPr>
              <a:t> were identified as “male” on their birth certificate. A transgender man (identified as female at birth) does not have to register but a transgender woman (identified as male at birth) does.</a:t>
            </a:r>
            <a:endParaRPr lang="en-US" altLang="en-US" dirty="0" smtClean="0">
              <a:latin typeface="Calibri" charset="0"/>
              <a:ea typeface="ＭＳ Ｐゴシック" charset="-128"/>
            </a:endParaRPr>
          </a:p>
        </p:txBody>
      </p:sp>
    </p:spTree>
    <p:extLst>
      <p:ext uri="{BB962C8B-B14F-4D97-AF65-F5344CB8AC3E}">
        <p14:creationId xmlns:p14="http://schemas.microsoft.com/office/powerpoint/2010/main" val="1237570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smtClean="0">
                <a:latin typeface="Calibri" charset="0"/>
                <a:ea typeface="ＭＳ Ｐゴシック" charset="-128"/>
              </a:rPr>
              <a:t>Not be in default on a federal Title IV loan</a:t>
            </a:r>
          </a:p>
          <a:p>
            <a:pPr eaLnBrk="1" hangingPunct="1">
              <a:buFontTx/>
              <a:buChar char="-"/>
            </a:pPr>
            <a:r>
              <a:rPr lang="en-US" altLang="en-US" dirty="0" smtClean="0">
                <a:latin typeface="Calibri" charset="0"/>
                <a:ea typeface="ＭＳ Ｐゴシック" charset="-128"/>
              </a:rPr>
              <a:t>Not owe a repayment on a federal Title IV grant</a:t>
            </a:r>
          </a:p>
          <a:p>
            <a:pPr eaLnBrk="1" hangingPunct="1">
              <a:buFontTx/>
              <a:buChar char="-"/>
            </a:pPr>
            <a:r>
              <a:rPr lang="en-US" altLang="en-US" dirty="0" smtClean="0">
                <a:latin typeface="Calibri" charset="0"/>
                <a:ea typeface="ＭＳ Ｐゴシック" charset="-128"/>
              </a:rPr>
              <a:t>Not have property subject to lien for debt owed to the United States government (like a lien because you failed to pay federal tax debt)</a:t>
            </a:r>
          </a:p>
          <a:p>
            <a:pPr eaLnBrk="1" hangingPunct="1">
              <a:buFontTx/>
              <a:buChar char="-"/>
            </a:pPr>
            <a:r>
              <a:rPr lang="en-US" altLang="en-US" dirty="0" smtClean="0">
                <a:latin typeface="Calibri" charset="0"/>
                <a:ea typeface="ＭＳ Ｐゴシック" charset="-128"/>
              </a:rPr>
              <a:t>Not have been convicted or pled no contest to a crime involving fraud in obtaining federal student financial aid funds</a:t>
            </a:r>
          </a:p>
          <a:p>
            <a:pPr eaLnBrk="1" hangingPunct="1">
              <a:buFontTx/>
              <a:buChar char="-"/>
            </a:pPr>
            <a:r>
              <a:rPr lang="en-US" altLang="en-US" dirty="0" smtClean="0">
                <a:latin typeface="Calibri" charset="0"/>
                <a:ea typeface="ＭＳ Ｐゴシック" charset="-128"/>
              </a:rPr>
              <a:t>Not have borrowed in excess of annual or cumulative loan limits</a:t>
            </a:r>
          </a:p>
          <a:p>
            <a:pPr eaLnBrk="1" hangingPunct="1">
              <a:buFontTx/>
              <a:buChar char="-"/>
            </a:pPr>
            <a:r>
              <a:rPr lang="en-US" altLang="en-US" dirty="0" smtClean="0">
                <a:latin typeface="Calibri" charset="0"/>
                <a:ea typeface="ＭＳ Ｐゴシック" charset="-128"/>
              </a:rPr>
              <a:t>Make satisfactory academic progress toward the completion of your program of study.</a:t>
            </a:r>
          </a:p>
          <a:p>
            <a:pPr lvl="1" eaLnBrk="1" hangingPunct="1">
              <a:buFontTx/>
              <a:buChar char="-"/>
            </a:pPr>
            <a:r>
              <a:rPr lang="en-US" altLang="en-US" dirty="0" smtClean="0">
                <a:latin typeface="Calibri" charset="0"/>
                <a:ea typeface="ＭＳ Ｐゴシック" charset="-128"/>
              </a:rPr>
              <a:t>Each campus establishes its own satisfactory academic progress policy.</a:t>
            </a:r>
          </a:p>
        </p:txBody>
      </p:sp>
    </p:spTree>
    <p:extLst>
      <p:ext uri="{BB962C8B-B14F-4D97-AF65-F5344CB8AC3E}">
        <p14:creationId xmlns:p14="http://schemas.microsoft.com/office/powerpoint/2010/main" val="2013960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Calibri" charset="0"/>
                <a:ea typeface="ＭＳ Ｐゴシック" charset="-128"/>
              </a:rPr>
              <a:t>Some colleges require you to complete an additional financial aid application – the College Scholarship Service Profile Form.  You can find out about the requirement and the form through your campus financial aid office.</a:t>
            </a:r>
          </a:p>
          <a:p>
            <a:pPr eaLnBrk="1" hangingPunct="1"/>
            <a:r>
              <a:rPr lang="en-US" altLang="en-US" dirty="0" smtClean="0">
                <a:latin typeface="Calibri" charset="0"/>
                <a:ea typeface="ＭＳ Ｐゴシック" charset="-128"/>
              </a:rPr>
              <a:t>Some colleges also ask you to complete an Institutional Financial Aid application.</a:t>
            </a:r>
          </a:p>
          <a:p>
            <a:pPr eaLnBrk="1" hangingPunct="1"/>
            <a:r>
              <a:rPr lang="en-US" altLang="en-US" dirty="0" smtClean="0">
                <a:latin typeface="Calibri" charset="0"/>
                <a:ea typeface="ＭＳ Ｐゴシック" charset="-128"/>
              </a:rPr>
              <a:t>You may need to submit special applications for specific scholarships.</a:t>
            </a:r>
          </a:p>
        </p:txBody>
      </p:sp>
    </p:spTree>
    <p:extLst>
      <p:ext uri="{BB962C8B-B14F-4D97-AF65-F5344CB8AC3E}">
        <p14:creationId xmlns:p14="http://schemas.microsoft.com/office/powerpoint/2010/main" val="3764829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Calibri" charset="0"/>
                <a:ea typeface="ＭＳ Ｐゴシック" charset="-128"/>
              </a:rPr>
              <a:t>Home page for FAFSA.gov</a:t>
            </a:r>
          </a:p>
          <a:p>
            <a:r>
              <a:rPr lang="en-US" altLang="en-US" dirty="0" smtClean="0">
                <a:latin typeface="Calibri" charset="0"/>
                <a:ea typeface="ＭＳ Ｐゴシック" charset="-128"/>
              </a:rPr>
              <a:t>This</a:t>
            </a:r>
            <a:r>
              <a:rPr lang="en-US" altLang="en-US" baseline="0" dirty="0" smtClean="0">
                <a:latin typeface="Calibri" charset="0"/>
                <a:ea typeface="ＭＳ Ｐゴシック" charset="-128"/>
              </a:rPr>
              <a:t> is where you start the application process.</a:t>
            </a:r>
            <a:endParaRPr lang="en-US" altLang="en-US" dirty="0" smtClean="0">
              <a:latin typeface="Calibri" charset="0"/>
              <a:ea typeface="ＭＳ Ｐゴシック" charset="-128"/>
            </a:endParaRPr>
          </a:p>
        </p:txBody>
      </p:sp>
      <p:sp>
        <p:nvSpPr>
          <p:cNvPr id="123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ＭＳ Ｐゴシック" charset="-128"/>
              </a:defRPr>
            </a:lvl1pPr>
            <a:lvl2pPr marL="742950" indent="-285750" eaLnBrk="0" hangingPunct="0">
              <a:spcBef>
                <a:spcPct val="30000"/>
              </a:spcBef>
              <a:defRPr sz="1200">
                <a:solidFill>
                  <a:schemeClr val="tx1"/>
                </a:solidFill>
                <a:latin typeface="Calibri" charset="0"/>
                <a:ea typeface="ＭＳ Ｐゴシック" charset="-128"/>
              </a:defRPr>
            </a:lvl2pPr>
            <a:lvl3pPr marL="1143000" indent="-228600" eaLnBrk="0" hangingPunct="0">
              <a:spcBef>
                <a:spcPct val="30000"/>
              </a:spcBef>
              <a:defRPr sz="1200">
                <a:solidFill>
                  <a:schemeClr val="tx1"/>
                </a:solidFill>
                <a:latin typeface="Calibri" charset="0"/>
                <a:ea typeface="ＭＳ Ｐゴシック" charset="-128"/>
              </a:defRPr>
            </a:lvl3pPr>
            <a:lvl4pPr marL="1600200" indent="-228600" eaLnBrk="0" hangingPunct="0">
              <a:spcBef>
                <a:spcPct val="30000"/>
              </a:spcBef>
              <a:defRPr sz="1200">
                <a:solidFill>
                  <a:schemeClr val="tx1"/>
                </a:solidFill>
                <a:latin typeface="Calibri" charset="0"/>
                <a:ea typeface="ＭＳ Ｐゴシック" charset="-128"/>
              </a:defRPr>
            </a:lvl4pPr>
            <a:lvl5pPr marL="2057400" indent="-228600" eaLnBrk="0" hangingPunct="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03AF3C26-0F42-4299-AFC4-4AB26C838890}" type="slidenum">
              <a:rPr lang="en-US" altLang="en-US" smtClean="0">
                <a:latin typeface="Arial" charset="0"/>
              </a:rPr>
              <a:pPr>
                <a:spcBef>
                  <a:spcPct val="0"/>
                </a:spcBef>
              </a:pPr>
              <a:t>9</a:t>
            </a:fld>
            <a:endParaRPr lang="en-US" altLang="en-US" smtClean="0">
              <a:latin typeface="Arial" charset="0"/>
            </a:endParaRPr>
          </a:p>
        </p:txBody>
      </p:sp>
    </p:spTree>
    <p:extLst>
      <p:ext uri="{BB962C8B-B14F-4D97-AF65-F5344CB8AC3E}">
        <p14:creationId xmlns:p14="http://schemas.microsoft.com/office/powerpoint/2010/main" val="3647393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Calibri" charset="0"/>
                <a:ea typeface="ＭＳ Ｐゴシック" charset="-128"/>
              </a:rPr>
              <a:t>The Free Application for Federal Student Aid (FAFSA) is the form you must complete to be considered for all federal student aid – grants, employment, loans.</a:t>
            </a:r>
          </a:p>
          <a:p>
            <a:pPr eaLnBrk="1" hangingPunct="1"/>
            <a:endParaRPr lang="en-US" altLang="en-US" dirty="0" smtClean="0">
              <a:latin typeface="Calibri" charset="0"/>
              <a:ea typeface="ＭＳ Ｐゴシック" charset="-128"/>
            </a:endParaRPr>
          </a:p>
          <a:p>
            <a:pPr eaLnBrk="1" hangingPunct="1"/>
            <a:r>
              <a:rPr lang="en-US" altLang="en-US" dirty="0" smtClean="0">
                <a:latin typeface="Calibri" charset="0"/>
                <a:ea typeface="ＭＳ Ｐゴシック" charset="-128"/>
              </a:rPr>
              <a:t>Virtually every college requires that you complete the FAFSA.</a:t>
            </a:r>
          </a:p>
          <a:p>
            <a:pPr eaLnBrk="1" hangingPunct="1"/>
            <a:endParaRPr lang="en-US" altLang="en-US" dirty="0" smtClean="0">
              <a:latin typeface="Calibri" charset="0"/>
              <a:ea typeface="ＭＳ Ｐゴシック" charset="-128"/>
            </a:endParaRPr>
          </a:p>
          <a:p>
            <a:pPr eaLnBrk="1" hangingPunct="1"/>
            <a:r>
              <a:rPr lang="en-US" altLang="en-US" dirty="0" smtClean="0">
                <a:latin typeface="Calibri" charset="0"/>
                <a:ea typeface="ＭＳ Ｐゴシック" charset="-128"/>
              </a:rPr>
              <a:t>Apply on-line at www.fafsa.gov</a:t>
            </a:r>
          </a:p>
          <a:p>
            <a:pPr eaLnBrk="1" hangingPunct="1"/>
            <a:r>
              <a:rPr lang="en-US" altLang="en-US" dirty="0" smtClean="0">
                <a:latin typeface="Calibri" charset="0"/>
                <a:ea typeface="ＭＳ Ｐゴシック" charset="-128"/>
              </a:rPr>
              <a:t>The student and at least one parent whose information is included on the FAFSA must electronically sign the FAFSA using the FSA ID. </a:t>
            </a:r>
          </a:p>
          <a:p>
            <a:pPr eaLnBrk="1" hangingPunct="1"/>
            <a:r>
              <a:rPr lang="en-US" altLang="en-US" dirty="0" smtClean="0">
                <a:latin typeface="Calibri" charset="0"/>
                <a:ea typeface="ＭＳ Ｐゴシック" charset="-128"/>
              </a:rPr>
              <a:t>You can apply for your</a:t>
            </a:r>
            <a:r>
              <a:rPr lang="en-US" altLang="en-US" baseline="0" dirty="0" smtClean="0">
                <a:latin typeface="Calibri" charset="0"/>
                <a:ea typeface="ＭＳ Ｐゴシック" charset="-128"/>
              </a:rPr>
              <a:t> FSA ID before </a:t>
            </a:r>
            <a:r>
              <a:rPr lang="en-US" altLang="en-US" dirty="0" smtClean="0">
                <a:latin typeface="Calibri" charset="0"/>
                <a:ea typeface="ＭＳ Ｐゴシック" charset="-128"/>
              </a:rPr>
              <a:t>completing the FAFSA</a:t>
            </a:r>
          </a:p>
          <a:p>
            <a:pPr eaLnBrk="1" hangingPunct="1"/>
            <a:endParaRPr lang="en-US" altLang="en-US" dirty="0" smtClean="0">
              <a:latin typeface="Calibri" charset="0"/>
              <a:ea typeface="ＭＳ Ｐゴシック" charset="-128"/>
            </a:endParaRPr>
          </a:p>
          <a:p>
            <a:pPr eaLnBrk="1" hangingPunct="1"/>
            <a:r>
              <a:rPr lang="en-US" altLang="en-US" dirty="0" smtClean="0">
                <a:latin typeface="Calibri" charset="0"/>
                <a:ea typeface="ＭＳ Ｐゴシック" charset="-128"/>
              </a:rPr>
              <a:t>You should not have to pay to complete the FAFSA.  If you are asked for credit card information, you are on the wrong website.  Be sure it is GOV – for Government – at the end of the address.</a:t>
            </a:r>
          </a:p>
          <a:p>
            <a:pPr eaLnBrk="1" hangingPunct="1"/>
            <a:endParaRPr lang="en-US" altLang="en-US" dirty="0" smtClean="0">
              <a:latin typeface="Calibri" charset="0"/>
              <a:ea typeface="ＭＳ Ｐゴシック" charset="-128"/>
            </a:endParaRPr>
          </a:p>
          <a:p>
            <a:pPr eaLnBrk="1" hangingPunct="1"/>
            <a:r>
              <a:rPr lang="en-US" altLang="en-US" dirty="0" smtClean="0">
                <a:latin typeface="Calibri" charset="0"/>
                <a:ea typeface="ＭＳ Ｐゴシック" charset="-128"/>
              </a:rPr>
              <a:t>You can safely link to the correct web address through CFNC.org – Online Applications tab.</a:t>
            </a:r>
          </a:p>
          <a:p>
            <a:pPr eaLnBrk="1" hangingPunct="1"/>
            <a:endParaRPr lang="en-US" altLang="en-US" dirty="0" smtClean="0">
              <a:latin typeface="Calibri" charset="0"/>
              <a:ea typeface="ＭＳ Ｐゴシック" charset="-128"/>
            </a:endParaRPr>
          </a:p>
        </p:txBody>
      </p:sp>
    </p:spTree>
    <p:extLst>
      <p:ext uri="{BB962C8B-B14F-4D97-AF65-F5344CB8AC3E}">
        <p14:creationId xmlns:p14="http://schemas.microsoft.com/office/powerpoint/2010/main" val="1904710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60EC76-4AE7-4DFB-9AC3-F664CD9DD76C}" type="datetimeFigureOut">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05D838-A3BB-4214-A310-85C159CF5F23}" type="slidenum">
              <a:rPr lang="en-US" smtClean="0"/>
              <a:t>‹#›</a:t>
            </a:fld>
            <a:endParaRPr lang="en-US"/>
          </a:p>
        </p:txBody>
      </p:sp>
    </p:spTree>
    <p:extLst>
      <p:ext uri="{BB962C8B-B14F-4D97-AF65-F5344CB8AC3E}">
        <p14:creationId xmlns:p14="http://schemas.microsoft.com/office/powerpoint/2010/main" val="3904557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60EC76-4AE7-4DFB-9AC3-F664CD9DD76C}" type="datetimeFigureOut">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05D838-A3BB-4214-A310-85C159CF5F23}" type="slidenum">
              <a:rPr lang="en-US" smtClean="0"/>
              <a:t>‹#›</a:t>
            </a:fld>
            <a:endParaRPr lang="en-US"/>
          </a:p>
        </p:txBody>
      </p:sp>
    </p:spTree>
    <p:extLst>
      <p:ext uri="{BB962C8B-B14F-4D97-AF65-F5344CB8AC3E}">
        <p14:creationId xmlns:p14="http://schemas.microsoft.com/office/powerpoint/2010/main" val="3740368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60EC76-4AE7-4DFB-9AC3-F664CD9DD76C}" type="datetimeFigureOut">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05D838-A3BB-4214-A310-85C159CF5F23}" type="slidenum">
              <a:rPr lang="en-US" smtClean="0"/>
              <a:t>‹#›</a:t>
            </a:fld>
            <a:endParaRPr lang="en-US"/>
          </a:p>
        </p:txBody>
      </p:sp>
    </p:spTree>
    <p:extLst>
      <p:ext uri="{BB962C8B-B14F-4D97-AF65-F5344CB8AC3E}">
        <p14:creationId xmlns:p14="http://schemas.microsoft.com/office/powerpoint/2010/main" val="2275053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60EC76-4AE7-4DFB-9AC3-F664CD9DD76C}" type="datetimeFigureOut">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05D838-A3BB-4214-A310-85C159CF5F23}" type="slidenum">
              <a:rPr lang="en-US" smtClean="0"/>
              <a:t>‹#›</a:t>
            </a:fld>
            <a:endParaRPr lang="en-US"/>
          </a:p>
        </p:txBody>
      </p:sp>
    </p:spTree>
    <p:extLst>
      <p:ext uri="{BB962C8B-B14F-4D97-AF65-F5344CB8AC3E}">
        <p14:creationId xmlns:p14="http://schemas.microsoft.com/office/powerpoint/2010/main" val="812224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60EC76-4AE7-4DFB-9AC3-F664CD9DD76C}" type="datetimeFigureOut">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05D838-A3BB-4214-A310-85C159CF5F23}" type="slidenum">
              <a:rPr lang="en-US" smtClean="0"/>
              <a:t>‹#›</a:t>
            </a:fld>
            <a:endParaRPr lang="en-US"/>
          </a:p>
        </p:txBody>
      </p:sp>
    </p:spTree>
    <p:extLst>
      <p:ext uri="{BB962C8B-B14F-4D97-AF65-F5344CB8AC3E}">
        <p14:creationId xmlns:p14="http://schemas.microsoft.com/office/powerpoint/2010/main" val="224786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60EC76-4AE7-4DFB-9AC3-F664CD9DD76C}" type="datetimeFigureOut">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05D838-A3BB-4214-A310-85C159CF5F23}" type="slidenum">
              <a:rPr lang="en-US" smtClean="0"/>
              <a:t>‹#›</a:t>
            </a:fld>
            <a:endParaRPr lang="en-US"/>
          </a:p>
        </p:txBody>
      </p:sp>
    </p:spTree>
    <p:extLst>
      <p:ext uri="{BB962C8B-B14F-4D97-AF65-F5344CB8AC3E}">
        <p14:creationId xmlns:p14="http://schemas.microsoft.com/office/powerpoint/2010/main" val="1182244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60EC76-4AE7-4DFB-9AC3-F664CD9DD76C}" type="datetimeFigureOut">
              <a:rPr lang="en-US" smtClean="0"/>
              <a:t>10/18/2017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05D838-A3BB-4214-A310-85C159CF5F23}" type="slidenum">
              <a:rPr lang="en-US" smtClean="0"/>
              <a:t>‹#›</a:t>
            </a:fld>
            <a:endParaRPr lang="en-US"/>
          </a:p>
        </p:txBody>
      </p:sp>
    </p:spTree>
    <p:extLst>
      <p:ext uri="{BB962C8B-B14F-4D97-AF65-F5344CB8AC3E}">
        <p14:creationId xmlns:p14="http://schemas.microsoft.com/office/powerpoint/2010/main" val="252550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60EC76-4AE7-4DFB-9AC3-F664CD9DD76C}" type="datetimeFigureOut">
              <a:rPr lang="en-US" smtClean="0"/>
              <a:t>10/18/2017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05D838-A3BB-4214-A310-85C159CF5F23}" type="slidenum">
              <a:rPr lang="en-US" smtClean="0"/>
              <a:t>‹#›</a:t>
            </a:fld>
            <a:endParaRPr lang="en-US"/>
          </a:p>
        </p:txBody>
      </p:sp>
    </p:spTree>
    <p:extLst>
      <p:ext uri="{BB962C8B-B14F-4D97-AF65-F5344CB8AC3E}">
        <p14:creationId xmlns:p14="http://schemas.microsoft.com/office/powerpoint/2010/main" val="2524502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60EC76-4AE7-4DFB-9AC3-F664CD9DD76C}" type="datetimeFigureOut">
              <a:rPr lang="en-US" smtClean="0"/>
              <a:t>10/18/2017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05D838-A3BB-4214-A310-85C159CF5F23}" type="slidenum">
              <a:rPr lang="en-US" smtClean="0"/>
              <a:t>‹#›</a:t>
            </a:fld>
            <a:endParaRPr lang="en-US"/>
          </a:p>
        </p:txBody>
      </p:sp>
    </p:spTree>
    <p:extLst>
      <p:ext uri="{BB962C8B-B14F-4D97-AF65-F5344CB8AC3E}">
        <p14:creationId xmlns:p14="http://schemas.microsoft.com/office/powerpoint/2010/main" val="3966999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60EC76-4AE7-4DFB-9AC3-F664CD9DD76C}" type="datetimeFigureOut">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05D838-A3BB-4214-A310-85C159CF5F23}" type="slidenum">
              <a:rPr lang="en-US" smtClean="0"/>
              <a:t>‹#›</a:t>
            </a:fld>
            <a:endParaRPr lang="en-US"/>
          </a:p>
        </p:txBody>
      </p:sp>
    </p:spTree>
    <p:extLst>
      <p:ext uri="{BB962C8B-B14F-4D97-AF65-F5344CB8AC3E}">
        <p14:creationId xmlns:p14="http://schemas.microsoft.com/office/powerpoint/2010/main" val="555026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60EC76-4AE7-4DFB-9AC3-F664CD9DD76C}" type="datetimeFigureOut">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05D838-A3BB-4214-A310-85C159CF5F23}" type="slidenum">
              <a:rPr lang="en-US" smtClean="0"/>
              <a:t>‹#›</a:t>
            </a:fld>
            <a:endParaRPr lang="en-US"/>
          </a:p>
        </p:txBody>
      </p:sp>
    </p:spTree>
    <p:extLst>
      <p:ext uri="{BB962C8B-B14F-4D97-AF65-F5344CB8AC3E}">
        <p14:creationId xmlns:p14="http://schemas.microsoft.com/office/powerpoint/2010/main" val="2736224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60EC76-4AE7-4DFB-9AC3-F664CD9DD76C}" type="datetimeFigureOut">
              <a:rPr lang="en-US" smtClean="0"/>
              <a:t>10/18/2017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05D838-A3BB-4214-A310-85C159CF5F23}" type="slidenum">
              <a:rPr lang="en-US" smtClean="0"/>
              <a:t>‹#›</a:t>
            </a:fld>
            <a:endParaRPr lang="en-US"/>
          </a:p>
        </p:txBody>
      </p:sp>
    </p:spTree>
    <p:extLst>
      <p:ext uri="{BB962C8B-B14F-4D97-AF65-F5344CB8AC3E}">
        <p14:creationId xmlns:p14="http://schemas.microsoft.com/office/powerpoint/2010/main" val="2353955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86186"/>
            <a:ext cx="7772400" cy="1470025"/>
          </a:xfrm>
        </p:spPr>
        <p:txBody>
          <a:bodyPr/>
          <a:lstStyle/>
          <a:p>
            <a:r>
              <a:rPr lang="en-US" dirty="0" smtClean="0"/>
              <a:t>Student Financial Aid</a:t>
            </a:r>
            <a:endParaRPr lang="en-US" dirty="0"/>
          </a:p>
        </p:txBody>
      </p:sp>
      <p:sp>
        <p:nvSpPr>
          <p:cNvPr id="3" name="Subtitle 2"/>
          <p:cNvSpPr>
            <a:spLocks noGrp="1"/>
          </p:cNvSpPr>
          <p:nvPr>
            <p:ph type="subTitle" idx="1"/>
          </p:nvPr>
        </p:nvSpPr>
        <p:spPr>
          <a:xfrm>
            <a:off x="1371600" y="2456211"/>
            <a:ext cx="6400800" cy="2286000"/>
          </a:xfrm>
        </p:spPr>
        <p:txBody>
          <a:bodyPr>
            <a:normAutofit lnSpcReduction="10000"/>
          </a:bodyPr>
          <a:lstStyle/>
          <a:p>
            <a:r>
              <a:rPr lang="en-US" dirty="0" smtClean="0"/>
              <a:t>Attending School </a:t>
            </a:r>
          </a:p>
          <a:p>
            <a:r>
              <a:rPr lang="en-US" dirty="0" smtClean="0"/>
              <a:t>2017-2018 </a:t>
            </a:r>
          </a:p>
          <a:p>
            <a:r>
              <a:rPr lang="en-US" dirty="0" smtClean="0"/>
              <a:t>Or</a:t>
            </a:r>
          </a:p>
          <a:p>
            <a:r>
              <a:rPr lang="en-US" dirty="0" smtClean="0"/>
              <a:t>2018-2019</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5145978"/>
            <a:ext cx="3003652" cy="115004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5145978"/>
            <a:ext cx="2185416" cy="1150047"/>
          </a:xfrm>
          <a:prstGeom prst="rect">
            <a:avLst/>
          </a:prstGeom>
        </p:spPr>
      </p:pic>
    </p:spTree>
    <p:extLst>
      <p:ext uri="{BB962C8B-B14F-4D97-AF65-F5344CB8AC3E}">
        <p14:creationId xmlns:p14="http://schemas.microsoft.com/office/powerpoint/2010/main" val="3854949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Students and at least one parent whose information will be listed on the FAFSA need to sign electronic documents using the FSA ID.</a:t>
            </a:r>
            <a:endParaRPr lang="en-US" dirty="0"/>
          </a:p>
        </p:txBody>
      </p:sp>
      <p:pic>
        <p:nvPicPr>
          <p:cNvPr id="7782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280476"/>
            <a:ext cx="5580993" cy="3331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normAutofit fontScale="90000"/>
          </a:bodyPr>
          <a:lstStyle/>
          <a:p>
            <a:r>
              <a:rPr lang="en-US" dirty="0" smtClean="0"/>
              <a:t>Apply for your FSA ID before completing the FAFSA</a:t>
            </a:r>
            <a:endParaRPr lang="en-US" dirty="0"/>
          </a:p>
        </p:txBody>
      </p:sp>
      <p:sp>
        <p:nvSpPr>
          <p:cNvPr id="5" name="Oval 4"/>
          <p:cNvSpPr/>
          <p:nvPr/>
        </p:nvSpPr>
        <p:spPr>
          <a:xfrm>
            <a:off x="3276600" y="3429000"/>
            <a:ext cx="762000" cy="8382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5367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year’s FAFSA do I need?</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630907162"/>
              </p:ext>
            </p:extLst>
          </p:nvPr>
        </p:nvGraphicFramePr>
        <p:xfrm>
          <a:off x="533400" y="1397000"/>
          <a:ext cx="8382000" cy="4927600"/>
        </p:xfrm>
        <a:graphic>
          <a:graphicData uri="http://schemas.openxmlformats.org/drawingml/2006/table">
            <a:tbl>
              <a:tblPr firstRow="1" bandRow="1">
                <a:tableStyleId>{5C22544A-7EE6-4342-B048-85BDC9FD1C3A}</a:tableStyleId>
              </a:tblPr>
              <a:tblGrid>
                <a:gridCol w="4191000">
                  <a:extLst>
                    <a:ext uri="{9D8B030D-6E8A-4147-A177-3AD203B41FA5}">
                      <a16:colId xmlns:a16="http://schemas.microsoft.com/office/drawing/2014/main" val="20000"/>
                    </a:ext>
                  </a:extLst>
                </a:gridCol>
                <a:gridCol w="4191000">
                  <a:extLst>
                    <a:ext uri="{9D8B030D-6E8A-4147-A177-3AD203B41FA5}">
                      <a16:colId xmlns:a16="http://schemas.microsoft.com/office/drawing/2014/main" val="20001"/>
                    </a:ext>
                  </a:extLst>
                </a:gridCol>
              </a:tblGrid>
              <a:tr h="901541">
                <a:tc>
                  <a:txBody>
                    <a:bodyPr/>
                    <a:lstStyle/>
                    <a:p>
                      <a:r>
                        <a:rPr lang="en-US" dirty="0" smtClean="0"/>
                        <a:t>Enrolling for this term</a:t>
                      </a:r>
                      <a:endParaRPr lang="en-US" dirty="0"/>
                    </a:p>
                  </a:txBody>
                  <a:tcPr/>
                </a:tc>
                <a:tc>
                  <a:txBody>
                    <a:bodyPr/>
                    <a:lstStyle/>
                    <a:p>
                      <a:r>
                        <a:rPr lang="en-US" dirty="0" smtClean="0"/>
                        <a:t>Use this FAFSA</a:t>
                      </a:r>
                      <a:endParaRPr lang="en-US" dirty="0"/>
                    </a:p>
                  </a:txBody>
                  <a:tcPr/>
                </a:tc>
                <a:extLst>
                  <a:ext uri="{0D108BD9-81ED-4DB2-BD59-A6C34878D82A}">
                    <a16:rowId xmlns:a16="http://schemas.microsoft.com/office/drawing/2014/main" val="10000"/>
                  </a:ext>
                </a:extLst>
              </a:tr>
              <a:tr h="901541">
                <a:tc>
                  <a:txBody>
                    <a:bodyPr/>
                    <a:lstStyle/>
                    <a:p>
                      <a:r>
                        <a:rPr lang="en-US" sz="2800" dirty="0" smtClean="0"/>
                        <a:t>Spring 2018</a:t>
                      </a:r>
                      <a:endParaRPr lang="en-US" sz="2800" dirty="0"/>
                    </a:p>
                  </a:txBody>
                  <a:tcPr/>
                </a:tc>
                <a:tc>
                  <a:txBody>
                    <a:bodyPr/>
                    <a:lstStyle/>
                    <a:p>
                      <a:r>
                        <a:rPr lang="en-US" sz="2800" dirty="0" smtClean="0"/>
                        <a:t>2017-18 FAFSA</a:t>
                      </a:r>
                      <a:endParaRPr lang="en-US" sz="2800" dirty="0"/>
                    </a:p>
                  </a:txBody>
                  <a:tcPr/>
                </a:tc>
                <a:extLst>
                  <a:ext uri="{0D108BD9-81ED-4DB2-BD59-A6C34878D82A}">
                    <a16:rowId xmlns:a16="http://schemas.microsoft.com/office/drawing/2014/main" val="10001"/>
                  </a:ext>
                </a:extLst>
              </a:tr>
              <a:tr h="2222977">
                <a:tc>
                  <a:txBody>
                    <a:bodyPr/>
                    <a:lstStyle/>
                    <a:p>
                      <a:r>
                        <a:rPr lang="en-US" sz="2800" dirty="0" smtClean="0"/>
                        <a:t>Summer 2018</a:t>
                      </a:r>
                      <a:endParaRPr lang="en-US" sz="2800" dirty="0"/>
                    </a:p>
                  </a:txBody>
                  <a:tcPr/>
                </a:tc>
                <a:tc>
                  <a:txBody>
                    <a:bodyPr/>
                    <a:lstStyle/>
                    <a:p>
                      <a:r>
                        <a:rPr lang="en-US" sz="2800" dirty="0" smtClean="0"/>
                        <a:t>Check with your campus – you may need the 2017-18 FAFSA or the 2018-19 FAFSA</a:t>
                      </a:r>
                      <a:endParaRPr lang="en-US" sz="2800" dirty="0"/>
                    </a:p>
                  </a:txBody>
                  <a:tcPr/>
                </a:tc>
                <a:extLst>
                  <a:ext uri="{0D108BD9-81ED-4DB2-BD59-A6C34878D82A}">
                    <a16:rowId xmlns:a16="http://schemas.microsoft.com/office/drawing/2014/main" val="10002"/>
                  </a:ext>
                </a:extLst>
              </a:tr>
              <a:tr h="901541">
                <a:tc>
                  <a:txBody>
                    <a:bodyPr/>
                    <a:lstStyle/>
                    <a:p>
                      <a:r>
                        <a:rPr lang="en-US" sz="2800" dirty="0" smtClean="0"/>
                        <a:t>Fall 2018/Spring</a:t>
                      </a:r>
                      <a:r>
                        <a:rPr lang="en-US" sz="2800" baseline="0" dirty="0" smtClean="0"/>
                        <a:t> 2019</a:t>
                      </a:r>
                      <a:endParaRPr lang="en-US" sz="2800" dirty="0"/>
                    </a:p>
                  </a:txBody>
                  <a:tcPr/>
                </a:tc>
                <a:tc>
                  <a:txBody>
                    <a:bodyPr/>
                    <a:lstStyle/>
                    <a:p>
                      <a:r>
                        <a:rPr lang="en-US" sz="2800" dirty="0" smtClean="0"/>
                        <a:t>2018-19 FAFSA</a:t>
                      </a:r>
                      <a:endParaRPr lang="en-US" sz="28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084037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p:cNvSpPr>
          <p:nvPr>
            <p:ph idx="1"/>
          </p:nvPr>
        </p:nvSpPr>
        <p:spPr/>
        <p:txBody>
          <a:bodyPr>
            <a:normAutofit/>
          </a:bodyPr>
          <a:lstStyle/>
          <a:p>
            <a:r>
              <a:rPr lang="en-US" altLang="en-US" dirty="0" smtClean="0">
                <a:latin typeface="Univers 55" charset="0"/>
                <a:ea typeface="ＭＳ Ｐゴシック" charset="-128"/>
                <a:cs typeface="Univers 55" charset="0"/>
              </a:rPr>
              <a:t>Dependent student:</a:t>
            </a:r>
            <a:br>
              <a:rPr lang="en-US" altLang="en-US" dirty="0" smtClean="0">
                <a:latin typeface="Univers 55" charset="0"/>
                <a:ea typeface="ＭＳ Ｐゴシック" charset="-128"/>
                <a:cs typeface="Univers 55" charset="0"/>
              </a:rPr>
            </a:br>
            <a:r>
              <a:rPr lang="en-US" altLang="en-US" dirty="0" smtClean="0">
                <a:latin typeface="Univers 55" charset="0"/>
                <a:ea typeface="ＭＳ Ｐゴシック" charset="-128"/>
                <a:cs typeface="Univers 55" charset="0"/>
              </a:rPr>
              <a:t>	Student and parent(s)</a:t>
            </a:r>
          </a:p>
          <a:p>
            <a:r>
              <a:rPr lang="en-US" altLang="en-US" dirty="0" smtClean="0">
                <a:latin typeface="Univers 55" charset="0"/>
                <a:ea typeface="ＭＳ Ｐゴシック" charset="-128"/>
                <a:cs typeface="Univers 55" charset="0"/>
              </a:rPr>
              <a:t>Independent student:</a:t>
            </a:r>
            <a:br>
              <a:rPr lang="en-US" altLang="en-US" dirty="0" smtClean="0">
                <a:latin typeface="Univers 55" charset="0"/>
                <a:ea typeface="ＭＳ Ｐゴシック" charset="-128"/>
                <a:cs typeface="Univers 55" charset="0"/>
              </a:rPr>
            </a:br>
            <a:r>
              <a:rPr lang="en-US" altLang="en-US" dirty="0" smtClean="0">
                <a:latin typeface="Univers 55" charset="0"/>
                <a:ea typeface="ＭＳ Ｐゴシック" charset="-128"/>
                <a:cs typeface="Univers 55" charset="0"/>
              </a:rPr>
              <a:t>  Student (and spouse if married)</a:t>
            </a:r>
          </a:p>
          <a:p>
            <a:pPr lvl="1"/>
            <a:endParaRPr lang="en-US" altLang="en-US" sz="2400" dirty="0" smtClean="0">
              <a:latin typeface="Univers 55" charset="0"/>
              <a:ea typeface="ＭＳ Ｐゴシック" charset="-128"/>
              <a:cs typeface="Univers 55" charset="0"/>
            </a:endParaRPr>
          </a:p>
          <a:p>
            <a:pPr lvl="1"/>
            <a:endParaRPr lang="en-US" altLang="en-US" sz="2400" dirty="0" smtClean="0">
              <a:latin typeface="Univers 55" charset="0"/>
              <a:ea typeface="ＭＳ Ｐゴシック" charset="-128"/>
              <a:cs typeface="Univers 55" charset="0"/>
            </a:endParaRPr>
          </a:p>
        </p:txBody>
      </p:sp>
      <p:pic>
        <p:nvPicPr>
          <p:cNvPr id="819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23842">
            <a:off x="6176763" y="3871912"/>
            <a:ext cx="20193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4343400"/>
            <a:ext cx="2009775"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819944">
            <a:off x="3900488" y="4481513"/>
            <a:ext cx="1389062"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smtClean="0"/>
              <a:t>Who Provides information on the FAFSA?</a:t>
            </a:r>
            <a:endParaRPr lang="en-US" dirty="0"/>
          </a:p>
        </p:txBody>
      </p:sp>
    </p:spTree>
    <p:extLst>
      <p:ext uri="{BB962C8B-B14F-4D97-AF65-F5344CB8AC3E}">
        <p14:creationId xmlns:p14="http://schemas.microsoft.com/office/powerpoint/2010/main" val="427062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normAutofit/>
          </a:bodyPr>
          <a:lstStyle/>
          <a:p>
            <a:pPr>
              <a:defRPr/>
            </a:pPr>
            <a:r>
              <a:rPr lang="en-US" dirty="0" smtClean="0"/>
              <a:t>Student </a:t>
            </a:r>
            <a:r>
              <a:rPr lang="en-US" dirty="0"/>
              <a:t>Demographics</a:t>
            </a:r>
          </a:p>
          <a:p>
            <a:pPr>
              <a:defRPr/>
            </a:pPr>
            <a:r>
              <a:rPr lang="en-US" dirty="0"/>
              <a:t>School Selection</a:t>
            </a:r>
          </a:p>
          <a:p>
            <a:pPr>
              <a:defRPr/>
            </a:pPr>
            <a:r>
              <a:rPr lang="en-US" dirty="0"/>
              <a:t>Dependency Status</a:t>
            </a:r>
          </a:p>
          <a:p>
            <a:pPr>
              <a:defRPr/>
            </a:pPr>
            <a:r>
              <a:rPr lang="en-US" dirty="0"/>
              <a:t>Parent Demographics</a:t>
            </a:r>
          </a:p>
          <a:p>
            <a:pPr>
              <a:defRPr/>
            </a:pPr>
            <a:r>
              <a:rPr lang="en-US" dirty="0"/>
              <a:t>Financial </a:t>
            </a:r>
            <a:r>
              <a:rPr lang="en-US" dirty="0" smtClean="0"/>
              <a:t>Information (both the student and parent(s)</a:t>
            </a:r>
            <a:endParaRPr lang="en-US" dirty="0"/>
          </a:p>
          <a:p>
            <a:pPr>
              <a:defRPr/>
            </a:pPr>
            <a:r>
              <a:rPr lang="en-US" dirty="0" smtClean="0"/>
              <a:t>Signature and Confirmation</a:t>
            </a:r>
            <a:endParaRPr lang="en-US" dirty="0"/>
          </a:p>
          <a:p>
            <a:pPr>
              <a:defRPr/>
            </a:pPr>
            <a:endParaRPr lang="en-US" dirty="0"/>
          </a:p>
          <a:p>
            <a:pPr>
              <a:defRPr/>
            </a:pPr>
            <a:endParaRPr lang="en-US" dirty="0" smtClean="0"/>
          </a:p>
          <a:p>
            <a:pPr>
              <a:defRPr/>
            </a:pPr>
            <a:endParaRPr lang="en-US" dirty="0"/>
          </a:p>
        </p:txBody>
      </p:sp>
      <p:pic>
        <p:nvPicPr>
          <p:cNvPr id="809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371" y="152400"/>
            <a:ext cx="7362825"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0556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p:cNvSpPr>
          <p:nvPr>
            <p:ph idx="1"/>
          </p:nvPr>
        </p:nvSpPr>
        <p:spPr/>
        <p:txBody>
          <a:bodyPr>
            <a:normAutofit/>
          </a:bodyPr>
          <a:lstStyle/>
          <a:p>
            <a:pPr>
              <a:defRPr/>
            </a:pPr>
            <a:r>
              <a:rPr lang="en-US" dirty="0" smtClean="0">
                <a:latin typeface="Univers 55" pitchFamily="74" charset="0"/>
                <a:ea typeface="ＭＳ Ｐゴシック" pitchFamily="-112" charset="-128"/>
                <a:cs typeface="Univers 55" pitchFamily="74" charset="0"/>
              </a:rPr>
              <a:t>Name must match Social Security Administration records  </a:t>
            </a:r>
          </a:p>
          <a:p>
            <a:pPr>
              <a:defRPr/>
            </a:pPr>
            <a:r>
              <a:rPr lang="en-US" dirty="0" smtClean="0">
                <a:latin typeface="Univers 55" pitchFamily="74" charset="0"/>
                <a:ea typeface="ＭＳ Ｐゴシック" pitchFamily="-112" charset="-128"/>
                <a:cs typeface="Univers 55" pitchFamily="74" charset="0"/>
              </a:rPr>
              <a:t>Correct and valid Social Security Number                                                                                       </a:t>
            </a:r>
          </a:p>
          <a:p>
            <a:pPr>
              <a:defRPr/>
            </a:pPr>
            <a:r>
              <a:rPr lang="en-US" dirty="0" smtClean="0">
                <a:latin typeface="Univers 55" pitchFamily="74" charset="0"/>
                <a:ea typeface="ＭＳ Ｐゴシック" pitchFamily="-112" charset="-128"/>
                <a:cs typeface="Univers 55" pitchFamily="74" charset="0"/>
              </a:rPr>
              <a:t>Date of Birth must match Social Security Administration records</a:t>
            </a:r>
          </a:p>
          <a:p>
            <a:pPr>
              <a:defRPr/>
            </a:pPr>
            <a:r>
              <a:rPr lang="en-US" dirty="0" smtClean="0">
                <a:latin typeface="Univers 55" pitchFamily="74" charset="0"/>
                <a:ea typeface="ＭＳ Ｐゴシック" pitchFamily="-112" charset="-128"/>
                <a:cs typeface="Univers 55" pitchFamily="74" charset="0"/>
              </a:rPr>
              <a:t>Gender (at birth)</a:t>
            </a:r>
          </a:p>
          <a:p>
            <a:pPr>
              <a:defRPr/>
            </a:pPr>
            <a:r>
              <a:rPr lang="en-US" dirty="0" smtClean="0">
                <a:latin typeface="Univers 55" pitchFamily="74" charset="0"/>
                <a:ea typeface="ＭＳ Ｐゴシック" pitchFamily="-112" charset="-128"/>
                <a:cs typeface="Univers 55" pitchFamily="74" charset="0"/>
              </a:rPr>
              <a:t>Permanent address</a:t>
            </a:r>
          </a:p>
        </p:txBody>
      </p:sp>
      <p:pic>
        <p:nvPicPr>
          <p:cNvPr id="8294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937029"/>
            <a:ext cx="3686502" cy="2920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Student Demographics</a:t>
            </a:r>
            <a:endParaRPr lang="en-US" dirty="0"/>
          </a:p>
        </p:txBody>
      </p:sp>
    </p:spTree>
    <p:extLst>
      <p:ext uri="{BB962C8B-B14F-4D97-AF65-F5344CB8AC3E}">
        <p14:creationId xmlns:p14="http://schemas.microsoft.com/office/powerpoint/2010/main" val="1725280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p:cNvSpPr>
          <p:nvPr>
            <p:ph idx="1"/>
          </p:nvPr>
        </p:nvSpPr>
        <p:spPr>
          <a:xfrm>
            <a:off x="457200" y="1295400"/>
            <a:ext cx="8229600" cy="4830763"/>
          </a:xfrm>
        </p:spPr>
        <p:txBody>
          <a:bodyPr>
            <a:noAutofit/>
          </a:bodyPr>
          <a:lstStyle/>
          <a:p>
            <a:pPr>
              <a:lnSpc>
                <a:spcPct val="90000"/>
              </a:lnSpc>
              <a:defRPr/>
            </a:pPr>
            <a:r>
              <a:rPr lang="en-US" dirty="0" smtClean="0">
                <a:latin typeface="Univers 55" charset="0"/>
                <a:ea typeface="ＭＳ Ｐゴシック" charset="-128"/>
                <a:cs typeface="Univers 55" charset="0"/>
              </a:rPr>
              <a:t>U.S. citizen or U.S. National</a:t>
            </a:r>
          </a:p>
          <a:p>
            <a:pPr>
              <a:lnSpc>
                <a:spcPct val="90000"/>
              </a:lnSpc>
              <a:defRPr/>
            </a:pPr>
            <a:r>
              <a:rPr lang="en-US" dirty="0" smtClean="0">
                <a:latin typeface="Univers 55" charset="0"/>
                <a:ea typeface="ＭＳ Ｐゴシック" charset="-128"/>
                <a:cs typeface="Univers 55" charset="0"/>
              </a:rPr>
              <a:t>Eligible </a:t>
            </a:r>
            <a:r>
              <a:rPr lang="en-US" dirty="0">
                <a:latin typeface="Univers 55" charset="0"/>
                <a:ea typeface="ＭＳ Ｐゴシック" charset="-128"/>
                <a:cs typeface="Univers 55" charset="0"/>
              </a:rPr>
              <a:t>N</a:t>
            </a:r>
            <a:r>
              <a:rPr lang="en-US" dirty="0" smtClean="0">
                <a:latin typeface="Univers 55" charset="0"/>
                <a:ea typeface="ＭＳ Ｐゴシック" charset="-128"/>
                <a:cs typeface="Univers 55" charset="0"/>
              </a:rPr>
              <a:t>oncitizen </a:t>
            </a:r>
          </a:p>
          <a:p>
            <a:pPr lvl="1">
              <a:lnSpc>
                <a:spcPct val="90000"/>
              </a:lnSpc>
              <a:defRPr/>
            </a:pPr>
            <a:r>
              <a:rPr lang="en-US" sz="2000" dirty="0" smtClean="0">
                <a:latin typeface="Univers 55" charset="0"/>
                <a:ea typeface="ＭＳ Ｐゴシック" charset="-128"/>
                <a:cs typeface="Univers 55" charset="0"/>
              </a:rPr>
              <a:t>U.S. </a:t>
            </a:r>
            <a:r>
              <a:rPr lang="en-US" sz="2000" dirty="0">
                <a:latin typeface="Univers 55" charset="0"/>
                <a:ea typeface="ＭＳ Ｐゴシック" charset="-128"/>
                <a:cs typeface="Univers 55" charset="0"/>
              </a:rPr>
              <a:t>p</a:t>
            </a:r>
            <a:r>
              <a:rPr lang="en-US" sz="2000" dirty="0" smtClean="0">
                <a:latin typeface="Univers 55" charset="0"/>
                <a:ea typeface="ＭＳ Ｐゴシック" charset="-128"/>
                <a:cs typeface="Univers 55" charset="0"/>
              </a:rPr>
              <a:t>ermanent residents</a:t>
            </a:r>
          </a:p>
          <a:p>
            <a:pPr lvl="1">
              <a:lnSpc>
                <a:spcPct val="90000"/>
              </a:lnSpc>
              <a:defRPr/>
            </a:pPr>
            <a:r>
              <a:rPr lang="en-US" sz="2000" dirty="0" smtClean="0">
                <a:latin typeface="Univers 55" charset="0"/>
                <a:ea typeface="ＭＳ Ｐゴシック" charset="-128"/>
                <a:cs typeface="Univers 55" charset="0"/>
              </a:rPr>
              <a:t>Citizens of Freely Associated States, Federated States of Micronesia, Republics of Palau and Marshall Islands</a:t>
            </a:r>
          </a:p>
          <a:p>
            <a:pPr lvl="1">
              <a:lnSpc>
                <a:spcPct val="90000"/>
              </a:lnSpc>
              <a:defRPr/>
            </a:pPr>
            <a:r>
              <a:rPr lang="en-US" sz="2000" dirty="0" smtClean="0">
                <a:latin typeface="Univers 55" charset="0"/>
                <a:ea typeface="ＭＳ Ｐゴシック" charset="-128"/>
                <a:cs typeface="Univers 55" charset="0"/>
              </a:rPr>
              <a:t>Asylum Granted</a:t>
            </a:r>
          </a:p>
          <a:p>
            <a:pPr lvl="1">
              <a:lnSpc>
                <a:spcPct val="90000"/>
              </a:lnSpc>
              <a:defRPr/>
            </a:pPr>
            <a:r>
              <a:rPr lang="en-US" sz="2000" dirty="0" smtClean="0">
                <a:latin typeface="Univers 55" charset="0"/>
                <a:ea typeface="ＭＳ Ｐゴシック" charset="-128"/>
                <a:cs typeface="Univers 55" charset="0"/>
              </a:rPr>
              <a:t>Parolee for at least one year</a:t>
            </a:r>
          </a:p>
          <a:p>
            <a:pPr lvl="1">
              <a:lnSpc>
                <a:spcPct val="90000"/>
              </a:lnSpc>
              <a:defRPr/>
            </a:pPr>
            <a:r>
              <a:rPr lang="en-US" sz="2000" dirty="0" smtClean="0">
                <a:latin typeface="Univers 55" charset="0"/>
                <a:ea typeface="ＭＳ Ｐゴシック" charset="-128"/>
                <a:cs typeface="Univers 55" charset="0"/>
              </a:rPr>
              <a:t>Refugees</a:t>
            </a:r>
            <a:endParaRPr lang="en-US" sz="2000" dirty="0">
              <a:latin typeface="Univers 55" charset="0"/>
              <a:ea typeface="ＭＳ Ｐゴシック" charset="-128"/>
              <a:cs typeface="Univers 55" charset="0"/>
            </a:endParaRPr>
          </a:p>
          <a:p>
            <a:pPr lvl="1">
              <a:lnSpc>
                <a:spcPct val="90000"/>
              </a:lnSpc>
              <a:defRPr/>
            </a:pPr>
            <a:r>
              <a:rPr lang="en-US" sz="2000" dirty="0" smtClean="0">
                <a:latin typeface="Univers 55" charset="0"/>
                <a:ea typeface="ＭＳ Ｐゴシック" charset="-128"/>
                <a:cs typeface="Univers 55" charset="0"/>
              </a:rPr>
              <a:t>Victim of Human Trafficking</a:t>
            </a:r>
          </a:p>
          <a:p>
            <a:pPr lvl="1">
              <a:lnSpc>
                <a:spcPct val="90000"/>
              </a:lnSpc>
              <a:defRPr/>
            </a:pPr>
            <a:r>
              <a:rPr lang="en-US" sz="2000" dirty="0" smtClean="0">
                <a:latin typeface="Univers 55" charset="0"/>
                <a:ea typeface="ＭＳ Ｐゴシック" charset="-128"/>
                <a:cs typeface="Univers 55" charset="0"/>
              </a:rPr>
              <a:t>Battered immigrants-qualified aliens</a:t>
            </a:r>
          </a:p>
          <a:p>
            <a:pPr lvl="1">
              <a:lnSpc>
                <a:spcPct val="90000"/>
              </a:lnSpc>
              <a:defRPr/>
            </a:pPr>
            <a:r>
              <a:rPr lang="en-US" sz="2000" dirty="0" smtClean="0">
                <a:latin typeface="Univers 55" charset="0"/>
                <a:ea typeface="ＭＳ Ｐゴシック" charset="-128"/>
                <a:cs typeface="Univers 55" charset="0"/>
              </a:rPr>
              <a:t>Conditional entrants</a:t>
            </a:r>
            <a:endParaRPr lang="en-US" sz="2000" dirty="0">
              <a:latin typeface="Univers 55" charset="0"/>
              <a:ea typeface="ＭＳ Ｐゴシック" charset="-128"/>
              <a:cs typeface="Univers 55" charset="0"/>
            </a:endParaRPr>
          </a:p>
          <a:p>
            <a:pPr lvl="1">
              <a:lnSpc>
                <a:spcPct val="90000"/>
              </a:lnSpc>
              <a:defRPr/>
            </a:pPr>
            <a:r>
              <a:rPr lang="en-US" sz="2000" dirty="0" smtClean="0">
                <a:latin typeface="Univers 55" charset="0"/>
                <a:ea typeface="ＭＳ Ｐゴシック" charset="-128"/>
                <a:cs typeface="Univers 55" charset="0"/>
              </a:rPr>
              <a:t>Cuban-Haitian entrant</a:t>
            </a:r>
          </a:p>
          <a:p>
            <a:pPr>
              <a:lnSpc>
                <a:spcPct val="90000"/>
              </a:lnSpc>
              <a:defRPr/>
            </a:pPr>
            <a:r>
              <a:rPr lang="en-US" sz="2400" dirty="0" smtClean="0">
                <a:latin typeface="Univers 55" charset="0"/>
                <a:ea typeface="ＭＳ Ｐゴシック" charset="-128"/>
                <a:cs typeface="Univers 55" charset="0"/>
              </a:rPr>
              <a:t>Eligible categories may change, so always check at fafsa.gov</a:t>
            </a:r>
          </a:p>
          <a:p>
            <a:pPr lvl="1">
              <a:lnSpc>
                <a:spcPct val="90000"/>
              </a:lnSpc>
              <a:buFont typeface="Arial" charset="0"/>
              <a:buNone/>
              <a:defRPr/>
            </a:pPr>
            <a:r>
              <a:rPr lang="en-US" sz="2000" dirty="0" smtClean="0">
                <a:latin typeface="Univers 55" charset="0"/>
                <a:ea typeface="ＭＳ Ｐゴシック" charset="-128"/>
                <a:cs typeface="Univers 55" charset="0"/>
              </a:rPr>
              <a:t>   </a:t>
            </a:r>
          </a:p>
        </p:txBody>
      </p:sp>
      <p:sp>
        <p:nvSpPr>
          <p:cNvPr id="2" name="Title 1"/>
          <p:cNvSpPr>
            <a:spLocks noGrp="1"/>
          </p:cNvSpPr>
          <p:nvPr>
            <p:ph type="title"/>
          </p:nvPr>
        </p:nvSpPr>
        <p:spPr/>
        <p:txBody>
          <a:bodyPr/>
          <a:lstStyle/>
          <a:p>
            <a:r>
              <a:rPr lang="en-US" dirty="0" smtClean="0"/>
              <a:t>Citizenship Requirements </a:t>
            </a:r>
            <a:endParaRPr lang="en-US" dirty="0"/>
          </a:p>
        </p:txBody>
      </p:sp>
    </p:spTree>
    <p:extLst>
      <p:ext uri="{BB962C8B-B14F-4D97-AF65-F5344CB8AC3E}">
        <p14:creationId xmlns:p14="http://schemas.microsoft.com/office/powerpoint/2010/main" val="1427496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Grp="1"/>
          </p:cNvSpPr>
          <p:nvPr>
            <p:ph idx="1"/>
          </p:nvPr>
        </p:nvSpPr>
        <p:spPr/>
        <p:txBody>
          <a:bodyPr>
            <a:normAutofit/>
          </a:bodyPr>
          <a:lstStyle/>
          <a:p>
            <a:r>
              <a:rPr lang="en-US" altLang="en-US" dirty="0" smtClean="0">
                <a:latin typeface="Univers 55" charset="0"/>
                <a:ea typeface="ＭＳ Ｐゴシック" charset="-128"/>
                <a:cs typeface="Univers 55" charset="0"/>
              </a:rPr>
              <a:t>Students who are citizens or eligible noncitizens can still receive federal and state financial aid</a:t>
            </a:r>
          </a:p>
          <a:p>
            <a:r>
              <a:rPr lang="en-US" altLang="en-US" dirty="0" smtClean="0">
                <a:latin typeface="Univers 55" charset="0"/>
                <a:ea typeface="ＭＳ Ｐゴシック" charset="-128"/>
                <a:cs typeface="Univers 55" charset="0"/>
              </a:rPr>
              <a:t>Parents who are not citizens should</a:t>
            </a:r>
          </a:p>
          <a:p>
            <a:pPr lvl="1"/>
            <a:r>
              <a:rPr lang="en-US" altLang="en-US" dirty="0" smtClean="0">
                <a:latin typeface="Univers 55" charset="0"/>
                <a:ea typeface="ＭＳ Ｐゴシック" charset="-128"/>
                <a:cs typeface="Univers 55" charset="0"/>
              </a:rPr>
              <a:t>Include their income and assets on the FAFSA</a:t>
            </a:r>
          </a:p>
          <a:p>
            <a:pPr lvl="1"/>
            <a:r>
              <a:rPr lang="en-US" altLang="en-US" dirty="0" smtClean="0">
                <a:latin typeface="Univers 55" charset="0"/>
                <a:ea typeface="ＭＳ Ｐゴシック" charset="-128"/>
                <a:cs typeface="Univers 55" charset="0"/>
              </a:rPr>
              <a:t>Use nine zeros as their Social Security numbers</a:t>
            </a:r>
          </a:p>
        </p:txBody>
      </p:sp>
      <p:sp>
        <p:nvSpPr>
          <p:cNvPr id="2" name="Title 1"/>
          <p:cNvSpPr>
            <a:spLocks noGrp="1"/>
          </p:cNvSpPr>
          <p:nvPr>
            <p:ph type="title"/>
          </p:nvPr>
        </p:nvSpPr>
        <p:spPr/>
        <p:txBody>
          <a:bodyPr/>
          <a:lstStyle/>
          <a:p>
            <a:r>
              <a:rPr lang="en-US" dirty="0" smtClean="0"/>
              <a:t>I’m a citizen, but my parents . . .</a:t>
            </a:r>
            <a:endParaRPr lang="en-US" dirty="0"/>
          </a:p>
        </p:txBody>
      </p:sp>
    </p:spTree>
    <p:extLst>
      <p:ext uri="{BB962C8B-B14F-4D97-AF65-F5344CB8AC3E}">
        <p14:creationId xmlns:p14="http://schemas.microsoft.com/office/powerpoint/2010/main" val="4087990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9" name="Picture 2" descr="C:\Users\rstelma\AppData\Local\Microsoft\Windows\Temporary Internet Files\Content.IE5\11PXL1BA\MP900384668[1].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4725" y="2536482"/>
            <a:ext cx="1758142" cy="1953491"/>
          </a:xfrm>
        </p:spPr>
      </p:pic>
      <p:sp>
        <p:nvSpPr>
          <p:cNvPr id="91140" name="TextBox 3"/>
          <p:cNvSpPr txBox="1">
            <a:spLocks noChangeArrowheads="1"/>
          </p:cNvSpPr>
          <p:nvPr/>
        </p:nvSpPr>
        <p:spPr bwMode="auto">
          <a:xfrm>
            <a:off x="263929" y="1635125"/>
            <a:ext cx="2601104" cy="12003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eaLnBrk="0" hangingPunct="0">
              <a:spcBef>
                <a:spcPct val="20000"/>
              </a:spcBef>
              <a:buFont typeface="Arial" charset="0"/>
              <a:buChar char="–"/>
              <a:defRPr sz="2200">
                <a:solidFill>
                  <a:schemeClr val="tx1"/>
                </a:solidFill>
                <a:latin typeface="Arial" charset="0"/>
                <a:ea typeface="ＭＳ Ｐゴシック" charset="-128"/>
                <a:cs typeface="Arial" charset="0"/>
              </a:defRPr>
            </a:lvl2pPr>
            <a:lvl3pPr marL="1143000" indent="-228600" eaLnBrk="0" hangingPunct="0">
              <a:spcBef>
                <a:spcPct val="20000"/>
              </a:spcBef>
              <a:buFont typeface="Arial" charset="0"/>
              <a:buChar char="•"/>
              <a:defRPr sz="2200">
                <a:solidFill>
                  <a:schemeClr val="tx1"/>
                </a:solidFill>
                <a:latin typeface="Arial" charset="0"/>
                <a:ea typeface="ＭＳ Ｐゴシック" charset="-128"/>
                <a:cs typeface="Arial" charset="0"/>
              </a:defRPr>
            </a:lvl3pPr>
            <a:lvl4pPr marL="1600200" indent="-228600" eaLnBrk="0" hangingPunct="0">
              <a:spcBef>
                <a:spcPct val="20000"/>
              </a:spcBef>
              <a:buFont typeface="Arial" charset="0"/>
              <a:buChar char="–"/>
              <a:defRPr sz="2200">
                <a:solidFill>
                  <a:schemeClr val="tx1"/>
                </a:solidFill>
                <a:latin typeface="Arial" charset="0"/>
                <a:ea typeface="ＭＳ Ｐゴシック" charset="-128"/>
                <a:cs typeface="Arial" charset="0"/>
              </a:defRPr>
            </a:lvl4pPr>
            <a:lvl5pPr marL="2057400" indent="-228600" eaLnBrk="0" hangingPunct="0">
              <a:spcBef>
                <a:spcPct val="20000"/>
              </a:spcBef>
              <a:buFont typeface="Arial" charset="0"/>
              <a:buChar char="»"/>
              <a:defRPr sz="2200">
                <a:solidFill>
                  <a:schemeClr val="tx1"/>
                </a:solidFill>
                <a:latin typeface="Arial" charset="0"/>
                <a:ea typeface="ＭＳ Ｐゴシック" charset="-128"/>
                <a:cs typeface="Arial" charset="0"/>
              </a:defRPr>
            </a:lvl5pPr>
            <a:lvl6pPr marL="2514600" indent="-228600" defTabSz="457200" eaLnBrk="0" fontAlgn="base" hangingPunct="0">
              <a:spcBef>
                <a:spcPct val="20000"/>
              </a:spcBef>
              <a:spcAft>
                <a:spcPct val="0"/>
              </a:spcAft>
              <a:buFont typeface="Arial" charset="0"/>
              <a:buChar char="»"/>
              <a:defRPr sz="2200">
                <a:solidFill>
                  <a:schemeClr val="tx1"/>
                </a:solidFill>
                <a:latin typeface="Arial" charset="0"/>
                <a:ea typeface="ＭＳ Ｐゴシック" charset="-128"/>
                <a:cs typeface="Arial" charset="0"/>
              </a:defRPr>
            </a:lvl6pPr>
            <a:lvl7pPr marL="2971800" indent="-228600" defTabSz="457200" eaLnBrk="0" fontAlgn="base" hangingPunct="0">
              <a:spcBef>
                <a:spcPct val="20000"/>
              </a:spcBef>
              <a:spcAft>
                <a:spcPct val="0"/>
              </a:spcAft>
              <a:buFont typeface="Arial" charset="0"/>
              <a:buChar char="»"/>
              <a:defRPr sz="2200">
                <a:solidFill>
                  <a:schemeClr val="tx1"/>
                </a:solidFill>
                <a:latin typeface="Arial" charset="0"/>
                <a:ea typeface="ＭＳ Ｐゴシック" charset="-128"/>
                <a:cs typeface="Arial" charset="0"/>
              </a:defRPr>
            </a:lvl7pPr>
            <a:lvl8pPr marL="3429000" indent="-228600" defTabSz="457200" eaLnBrk="0" fontAlgn="base" hangingPunct="0">
              <a:spcBef>
                <a:spcPct val="20000"/>
              </a:spcBef>
              <a:spcAft>
                <a:spcPct val="0"/>
              </a:spcAft>
              <a:buFont typeface="Arial" charset="0"/>
              <a:buChar char="»"/>
              <a:defRPr sz="2200">
                <a:solidFill>
                  <a:schemeClr val="tx1"/>
                </a:solidFill>
                <a:latin typeface="Arial" charset="0"/>
                <a:ea typeface="ＭＳ Ｐゴシック" charset="-128"/>
                <a:cs typeface="Arial" charset="0"/>
              </a:defRPr>
            </a:lvl8pPr>
            <a:lvl9pPr marL="3886200" indent="-228600" defTabSz="457200" eaLnBrk="0" fontAlgn="base" hangingPunct="0">
              <a:spcBef>
                <a:spcPct val="20000"/>
              </a:spcBef>
              <a:spcAft>
                <a:spcPct val="0"/>
              </a:spcAft>
              <a:buFont typeface="Arial" charset="0"/>
              <a:buChar char="»"/>
              <a:defRPr sz="2200">
                <a:solidFill>
                  <a:schemeClr val="tx1"/>
                </a:solidFill>
                <a:latin typeface="Arial" charset="0"/>
                <a:ea typeface="ＭＳ Ｐゴシック" charset="-128"/>
                <a:cs typeface="Arial" charset="0"/>
              </a:defRPr>
            </a:lvl9pPr>
          </a:lstStyle>
          <a:p>
            <a:pPr eaLnBrk="1" hangingPunct="1">
              <a:spcBef>
                <a:spcPct val="0"/>
              </a:spcBef>
              <a:buFontTx/>
              <a:buNone/>
            </a:pPr>
            <a:r>
              <a:rPr lang="en-US" altLang="en-US" sz="1800" b="1" dirty="0">
                <a:solidFill>
                  <a:srgbClr val="000000"/>
                </a:solidFill>
              </a:rPr>
              <a:t>Born before </a:t>
            </a:r>
            <a:r>
              <a:rPr lang="en-US" altLang="en-US" sz="1800" b="1" dirty="0" smtClean="0">
                <a:solidFill>
                  <a:srgbClr val="000000"/>
                </a:solidFill>
              </a:rPr>
              <a:t>1/1/1994 (for 2017-18 FAFSA)</a:t>
            </a:r>
          </a:p>
          <a:p>
            <a:pPr eaLnBrk="1" hangingPunct="1">
              <a:spcBef>
                <a:spcPct val="0"/>
              </a:spcBef>
              <a:buFontTx/>
              <a:buNone/>
            </a:pPr>
            <a:r>
              <a:rPr lang="en-US" altLang="en-US" sz="1800" b="1" dirty="0" smtClean="0">
                <a:solidFill>
                  <a:srgbClr val="000000"/>
                </a:solidFill>
              </a:rPr>
              <a:t>Born before 1/1/1995 (for 2018-19 FAFSA)</a:t>
            </a:r>
            <a:endParaRPr lang="en-US" altLang="en-US" sz="1800" b="1" dirty="0">
              <a:solidFill>
                <a:srgbClr val="000000"/>
              </a:solidFill>
            </a:endParaRPr>
          </a:p>
        </p:txBody>
      </p:sp>
      <p:pic>
        <p:nvPicPr>
          <p:cNvPr id="91141" name="Picture 3" descr="C:\Users\rstelma\AppData\Local\Microsoft\Windows\Temporary Internet Files\Content.IE5\FYFUZIP2\MC90043926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2729" y="1545167"/>
            <a:ext cx="2574925" cy="257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2" name="TextBox 4"/>
          <p:cNvSpPr txBox="1">
            <a:spLocks noChangeArrowheads="1"/>
          </p:cNvSpPr>
          <p:nvPr/>
        </p:nvSpPr>
        <p:spPr bwMode="auto">
          <a:xfrm>
            <a:off x="3525044" y="1635125"/>
            <a:ext cx="18288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eaLnBrk="0" hangingPunct="0">
              <a:spcBef>
                <a:spcPct val="20000"/>
              </a:spcBef>
              <a:buFont typeface="Arial" charset="0"/>
              <a:buChar char="–"/>
              <a:defRPr sz="2200">
                <a:solidFill>
                  <a:schemeClr val="tx1"/>
                </a:solidFill>
                <a:latin typeface="Arial" charset="0"/>
                <a:ea typeface="ＭＳ Ｐゴシック" charset="-128"/>
                <a:cs typeface="Arial" charset="0"/>
              </a:defRPr>
            </a:lvl2pPr>
            <a:lvl3pPr marL="1143000" indent="-228600" eaLnBrk="0" hangingPunct="0">
              <a:spcBef>
                <a:spcPct val="20000"/>
              </a:spcBef>
              <a:buFont typeface="Arial" charset="0"/>
              <a:buChar char="•"/>
              <a:defRPr sz="2200">
                <a:solidFill>
                  <a:schemeClr val="tx1"/>
                </a:solidFill>
                <a:latin typeface="Arial" charset="0"/>
                <a:ea typeface="ＭＳ Ｐゴシック" charset="-128"/>
                <a:cs typeface="Arial" charset="0"/>
              </a:defRPr>
            </a:lvl3pPr>
            <a:lvl4pPr marL="1600200" indent="-228600" eaLnBrk="0" hangingPunct="0">
              <a:spcBef>
                <a:spcPct val="20000"/>
              </a:spcBef>
              <a:buFont typeface="Arial" charset="0"/>
              <a:buChar char="–"/>
              <a:defRPr sz="2200">
                <a:solidFill>
                  <a:schemeClr val="tx1"/>
                </a:solidFill>
                <a:latin typeface="Arial" charset="0"/>
                <a:ea typeface="ＭＳ Ｐゴシック" charset="-128"/>
                <a:cs typeface="Arial" charset="0"/>
              </a:defRPr>
            </a:lvl4pPr>
            <a:lvl5pPr marL="2057400" indent="-228600" eaLnBrk="0" hangingPunct="0">
              <a:spcBef>
                <a:spcPct val="20000"/>
              </a:spcBef>
              <a:buFont typeface="Arial" charset="0"/>
              <a:buChar char="»"/>
              <a:defRPr sz="2200">
                <a:solidFill>
                  <a:schemeClr val="tx1"/>
                </a:solidFill>
                <a:latin typeface="Arial" charset="0"/>
                <a:ea typeface="ＭＳ Ｐゴシック" charset="-128"/>
                <a:cs typeface="Arial" charset="0"/>
              </a:defRPr>
            </a:lvl5pPr>
            <a:lvl6pPr marL="2514600" indent="-228600" defTabSz="457200" eaLnBrk="0" fontAlgn="base" hangingPunct="0">
              <a:spcBef>
                <a:spcPct val="20000"/>
              </a:spcBef>
              <a:spcAft>
                <a:spcPct val="0"/>
              </a:spcAft>
              <a:buFont typeface="Arial" charset="0"/>
              <a:buChar char="»"/>
              <a:defRPr sz="2200">
                <a:solidFill>
                  <a:schemeClr val="tx1"/>
                </a:solidFill>
                <a:latin typeface="Arial" charset="0"/>
                <a:ea typeface="ＭＳ Ｐゴシック" charset="-128"/>
                <a:cs typeface="Arial" charset="0"/>
              </a:defRPr>
            </a:lvl6pPr>
            <a:lvl7pPr marL="2971800" indent="-228600" defTabSz="457200" eaLnBrk="0" fontAlgn="base" hangingPunct="0">
              <a:spcBef>
                <a:spcPct val="20000"/>
              </a:spcBef>
              <a:spcAft>
                <a:spcPct val="0"/>
              </a:spcAft>
              <a:buFont typeface="Arial" charset="0"/>
              <a:buChar char="»"/>
              <a:defRPr sz="2200">
                <a:solidFill>
                  <a:schemeClr val="tx1"/>
                </a:solidFill>
                <a:latin typeface="Arial" charset="0"/>
                <a:ea typeface="ＭＳ Ｐゴシック" charset="-128"/>
                <a:cs typeface="Arial" charset="0"/>
              </a:defRPr>
            </a:lvl7pPr>
            <a:lvl8pPr marL="3429000" indent="-228600" defTabSz="457200" eaLnBrk="0" fontAlgn="base" hangingPunct="0">
              <a:spcBef>
                <a:spcPct val="20000"/>
              </a:spcBef>
              <a:spcAft>
                <a:spcPct val="0"/>
              </a:spcAft>
              <a:buFont typeface="Arial" charset="0"/>
              <a:buChar char="»"/>
              <a:defRPr sz="2200">
                <a:solidFill>
                  <a:schemeClr val="tx1"/>
                </a:solidFill>
                <a:latin typeface="Arial" charset="0"/>
                <a:ea typeface="ＭＳ Ｐゴシック" charset="-128"/>
                <a:cs typeface="Arial" charset="0"/>
              </a:defRPr>
            </a:lvl8pPr>
            <a:lvl9pPr marL="3886200" indent="-228600" defTabSz="457200" eaLnBrk="0" fontAlgn="base" hangingPunct="0">
              <a:spcBef>
                <a:spcPct val="20000"/>
              </a:spcBef>
              <a:spcAft>
                <a:spcPct val="0"/>
              </a:spcAft>
              <a:buFont typeface="Arial" charset="0"/>
              <a:buChar char="»"/>
              <a:defRPr sz="2200">
                <a:solidFill>
                  <a:schemeClr val="tx1"/>
                </a:solidFill>
                <a:latin typeface="Arial" charset="0"/>
                <a:ea typeface="ＭＳ Ｐゴシック" charset="-128"/>
                <a:cs typeface="Arial" charset="0"/>
              </a:defRPr>
            </a:lvl9pPr>
          </a:lstStyle>
          <a:p>
            <a:pPr eaLnBrk="1" hangingPunct="1">
              <a:spcBef>
                <a:spcPct val="0"/>
              </a:spcBef>
              <a:buFontTx/>
              <a:buNone/>
            </a:pPr>
            <a:r>
              <a:rPr lang="en-US" altLang="en-US" sz="1800" b="1" dirty="0">
                <a:solidFill>
                  <a:srgbClr val="000000"/>
                </a:solidFill>
              </a:rPr>
              <a:t>Graduate or Professional Student</a:t>
            </a:r>
          </a:p>
        </p:txBody>
      </p:sp>
      <p:pic>
        <p:nvPicPr>
          <p:cNvPr id="91143" name="Picture 4" descr="C:\Users\rstelma\AppData\Local\Microsoft\Windows\Temporary Internet Files\Content.IE5\DOFZYR0F\MP900289132[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62600" y="1692057"/>
            <a:ext cx="2111375" cy="141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4" name="Picture 6" descr="C:\Users\rstelma\AppData\Local\Microsoft\Windows\Temporary Internet Files\Content.IE5\DOFZYR0F\MP900448407[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49729" y="4246034"/>
            <a:ext cx="2286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5" name="Picture 7" descr="C:\Users\rstelma\AppData\Local\Microsoft\Windows\Temporary Internet Files\Content.IE5\DOFZYR0F\MP900422243[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73732" y="3251511"/>
            <a:ext cx="16764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6" name="Picture 8" descr="C:\Users\rstelma\AppData\Local\Microsoft\Windows\Temporary Internet Files\Content.IE5\11PXL1BA\MC900174339[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73766" y="3976237"/>
            <a:ext cx="17399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7" name="TextBox 5"/>
          <p:cNvSpPr txBox="1">
            <a:spLocks noChangeArrowheads="1"/>
          </p:cNvSpPr>
          <p:nvPr/>
        </p:nvSpPr>
        <p:spPr bwMode="auto">
          <a:xfrm>
            <a:off x="698500" y="5539085"/>
            <a:ext cx="3263900" cy="9233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eaLnBrk="0" hangingPunct="0">
              <a:spcBef>
                <a:spcPct val="20000"/>
              </a:spcBef>
              <a:buFont typeface="Arial" charset="0"/>
              <a:buChar char="–"/>
              <a:defRPr sz="2200">
                <a:solidFill>
                  <a:schemeClr val="tx1"/>
                </a:solidFill>
                <a:latin typeface="Arial" charset="0"/>
                <a:ea typeface="ＭＳ Ｐゴシック" charset="-128"/>
                <a:cs typeface="Arial" charset="0"/>
              </a:defRPr>
            </a:lvl2pPr>
            <a:lvl3pPr marL="1143000" indent="-228600" eaLnBrk="0" hangingPunct="0">
              <a:spcBef>
                <a:spcPct val="20000"/>
              </a:spcBef>
              <a:buFont typeface="Arial" charset="0"/>
              <a:buChar char="•"/>
              <a:defRPr sz="2200">
                <a:solidFill>
                  <a:schemeClr val="tx1"/>
                </a:solidFill>
                <a:latin typeface="Arial" charset="0"/>
                <a:ea typeface="ＭＳ Ｐゴシック" charset="-128"/>
                <a:cs typeface="Arial" charset="0"/>
              </a:defRPr>
            </a:lvl3pPr>
            <a:lvl4pPr marL="1600200" indent="-228600" eaLnBrk="0" hangingPunct="0">
              <a:spcBef>
                <a:spcPct val="20000"/>
              </a:spcBef>
              <a:buFont typeface="Arial" charset="0"/>
              <a:buChar char="–"/>
              <a:defRPr sz="2200">
                <a:solidFill>
                  <a:schemeClr val="tx1"/>
                </a:solidFill>
                <a:latin typeface="Arial" charset="0"/>
                <a:ea typeface="ＭＳ Ｐゴシック" charset="-128"/>
                <a:cs typeface="Arial" charset="0"/>
              </a:defRPr>
            </a:lvl4pPr>
            <a:lvl5pPr marL="2057400" indent="-228600" eaLnBrk="0" hangingPunct="0">
              <a:spcBef>
                <a:spcPct val="20000"/>
              </a:spcBef>
              <a:buFont typeface="Arial" charset="0"/>
              <a:buChar char="»"/>
              <a:defRPr sz="2200">
                <a:solidFill>
                  <a:schemeClr val="tx1"/>
                </a:solidFill>
                <a:latin typeface="Arial" charset="0"/>
                <a:ea typeface="ＭＳ Ｐゴシック" charset="-128"/>
                <a:cs typeface="Arial" charset="0"/>
              </a:defRPr>
            </a:lvl5pPr>
            <a:lvl6pPr marL="2514600" indent="-228600" defTabSz="457200" eaLnBrk="0" fontAlgn="base" hangingPunct="0">
              <a:spcBef>
                <a:spcPct val="20000"/>
              </a:spcBef>
              <a:spcAft>
                <a:spcPct val="0"/>
              </a:spcAft>
              <a:buFont typeface="Arial" charset="0"/>
              <a:buChar char="»"/>
              <a:defRPr sz="2200">
                <a:solidFill>
                  <a:schemeClr val="tx1"/>
                </a:solidFill>
                <a:latin typeface="Arial" charset="0"/>
                <a:ea typeface="ＭＳ Ｐゴシック" charset="-128"/>
                <a:cs typeface="Arial" charset="0"/>
              </a:defRPr>
            </a:lvl6pPr>
            <a:lvl7pPr marL="2971800" indent="-228600" defTabSz="457200" eaLnBrk="0" fontAlgn="base" hangingPunct="0">
              <a:spcBef>
                <a:spcPct val="20000"/>
              </a:spcBef>
              <a:spcAft>
                <a:spcPct val="0"/>
              </a:spcAft>
              <a:buFont typeface="Arial" charset="0"/>
              <a:buChar char="»"/>
              <a:defRPr sz="2200">
                <a:solidFill>
                  <a:schemeClr val="tx1"/>
                </a:solidFill>
                <a:latin typeface="Arial" charset="0"/>
                <a:ea typeface="ＭＳ Ｐゴシック" charset="-128"/>
                <a:cs typeface="Arial" charset="0"/>
              </a:defRPr>
            </a:lvl7pPr>
            <a:lvl8pPr marL="3429000" indent="-228600" defTabSz="457200" eaLnBrk="0" fontAlgn="base" hangingPunct="0">
              <a:spcBef>
                <a:spcPct val="20000"/>
              </a:spcBef>
              <a:spcAft>
                <a:spcPct val="0"/>
              </a:spcAft>
              <a:buFont typeface="Arial" charset="0"/>
              <a:buChar char="»"/>
              <a:defRPr sz="2200">
                <a:solidFill>
                  <a:schemeClr val="tx1"/>
                </a:solidFill>
                <a:latin typeface="Arial" charset="0"/>
                <a:ea typeface="ＭＳ Ｐゴシック" charset="-128"/>
                <a:cs typeface="Arial" charset="0"/>
              </a:defRPr>
            </a:lvl8pPr>
            <a:lvl9pPr marL="3886200" indent="-228600" defTabSz="457200" eaLnBrk="0" fontAlgn="base" hangingPunct="0">
              <a:spcBef>
                <a:spcPct val="20000"/>
              </a:spcBef>
              <a:spcAft>
                <a:spcPct val="0"/>
              </a:spcAft>
              <a:buFont typeface="Arial" charset="0"/>
              <a:buChar char="»"/>
              <a:defRPr sz="2200">
                <a:solidFill>
                  <a:schemeClr val="tx1"/>
                </a:solidFill>
                <a:latin typeface="Arial" charset="0"/>
                <a:ea typeface="ＭＳ Ｐゴシック" charset="-128"/>
                <a:cs typeface="Arial" charset="0"/>
              </a:defRPr>
            </a:lvl9pPr>
          </a:lstStyle>
          <a:p>
            <a:pPr eaLnBrk="1" hangingPunct="1">
              <a:spcBef>
                <a:spcPct val="0"/>
              </a:spcBef>
              <a:buFontTx/>
              <a:buNone/>
            </a:pPr>
            <a:r>
              <a:rPr lang="en-US" altLang="en-US" sz="1800" b="1" dirty="0" smtClean="0">
                <a:solidFill>
                  <a:srgbClr val="000000"/>
                </a:solidFill>
              </a:rPr>
              <a:t>Provide the support for your own children </a:t>
            </a:r>
            <a:r>
              <a:rPr lang="en-US" altLang="en-US" sz="1800" b="1" dirty="0">
                <a:solidFill>
                  <a:srgbClr val="000000"/>
                </a:solidFill>
              </a:rPr>
              <a:t>or other dependents</a:t>
            </a:r>
          </a:p>
        </p:txBody>
      </p:sp>
      <p:sp>
        <p:nvSpPr>
          <p:cNvPr id="91148" name="TextBox 1"/>
          <p:cNvSpPr txBox="1">
            <a:spLocks noChangeArrowheads="1"/>
          </p:cNvSpPr>
          <p:nvPr/>
        </p:nvSpPr>
        <p:spPr bwMode="auto">
          <a:xfrm>
            <a:off x="5518340" y="5816084"/>
            <a:ext cx="28953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eaLnBrk="0" hangingPunct="0">
              <a:spcBef>
                <a:spcPct val="20000"/>
              </a:spcBef>
              <a:buFont typeface="Arial" charset="0"/>
              <a:buChar char="–"/>
              <a:defRPr sz="2200">
                <a:solidFill>
                  <a:schemeClr val="tx1"/>
                </a:solidFill>
                <a:latin typeface="Arial" charset="0"/>
                <a:ea typeface="ＭＳ Ｐゴシック" charset="-128"/>
                <a:cs typeface="Arial" charset="0"/>
              </a:defRPr>
            </a:lvl2pPr>
            <a:lvl3pPr marL="1143000" indent="-228600" eaLnBrk="0" hangingPunct="0">
              <a:spcBef>
                <a:spcPct val="20000"/>
              </a:spcBef>
              <a:buFont typeface="Arial" charset="0"/>
              <a:buChar char="•"/>
              <a:defRPr sz="2200">
                <a:solidFill>
                  <a:schemeClr val="tx1"/>
                </a:solidFill>
                <a:latin typeface="Arial" charset="0"/>
                <a:ea typeface="ＭＳ Ｐゴシック" charset="-128"/>
                <a:cs typeface="Arial" charset="0"/>
              </a:defRPr>
            </a:lvl3pPr>
            <a:lvl4pPr marL="1600200" indent="-228600" eaLnBrk="0" hangingPunct="0">
              <a:spcBef>
                <a:spcPct val="20000"/>
              </a:spcBef>
              <a:buFont typeface="Arial" charset="0"/>
              <a:buChar char="–"/>
              <a:defRPr sz="2200">
                <a:solidFill>
                  <a:schemeClr val="tx1"/>
                </a:solidFill>
                <a:latin typeface="Arial" charset="0"/>
                <a:ea typeface="ＭＳ Ｐゴシック" charset="-128"/>
                <a:cs typeface="Arial" charset="0"/>
              </a:defRPr>
            </a:lvl4pPr>
            <a:lvl5pPr marL="2057400" indent="-228600" eaLnBrk="0" hangingPunct="0">
              <a:spcBef>
                <a:spcPct val="20000"/>
              </a:spcBef>
              <a:buFont typeface="Arial" charset="0"/>
              <a:buChar char="»"/>
              <a:defRPr sz="2200">
                <a:solidFill>
                  <a:schemeClr val="tx1"/>
                </a:solidFill>
                <a:latin typeface="Arial" charset="0"/>
                <a:ea typeface="ＭＳ Ｐゴシック" charset="-128"/>
                <a:cs typeface="Arial" charset="0"/>
              </a:defRPr>
            </a:lvl5pPr>
            <a:lvl6pPr marL="2514600" indent="-228600" defTabSz="457200" eaLnBrk="0" fontAlgn="base" hangingPunct="0">
              <a:spcBef>
                <a:spcPct val="20000"/>
              </a:spcBef>
              <a:spcAft>
                <a:spcPct val="0"/>
              </a:spcAft>
              <a:buFont typeface="Arial" charset="0"/>
              <a:buChar char="»"/>
              <a:defRPr sz="2200">
                <a:solidFill>
                  <a:schemeClr val="tx1"/>
                </a:solidFill>
                <a:latin typeface="Arial" charset="0"/>
                <a:ea typeface="ＭＳ Ｐゴシック" charset="-128"/>
                <a:cs typeface="Arial" charset="0"/>
              </a:defRPr>
            </a:lvl6pPr>
            <a:lvl7pPr marL="2971800" indent="-228600" defTabSz="457200" eaLnBrk="0" fontAlgn="base" hangingPunct="0">
              <a:spcBef>
                <a:spcPct val="20000"/>
              </a:spcBef>
              <a:spcAft>
                <a:spcPct val="0"/>
              </a:spcAft>
              <a:buFont typeface="Arial" charset="0"/>
              <a:buChar char="»"/>
              <a:defRPr sz="2200">
                <a:solidFill>
                  <a:schemeClr val="tx1"/>
                </a:solidFill>
                <a:latin typeface="Arial" charset="0"/>
                <a:ea typeface="ＭＳ Ｐゴシック" charset="-128"/>
                <a:cs typeface="Arial" charset="0"/>
              </a:defRPr>
            </a:lvl7pPr>
            <a:lvl8pPr marL="3429000" indent="-228600" defTabSz="457200" eaLnBrk="0" fontAlgn="base" hangingPunct="0">
              <a:spcBef>
                <a:spcPct val="20000"/>
              </a:spcBef>
              <a:spcAft>
                <a:spcPct val="0"/>
              </a:spcAft>
              <a:buFont typeface="Arial" charset="0"/>
              <a:buChar char="»"/>
              <a:defRPr sz="2200">
                <a:solidFill>
                  <a:schemeClr val="tx1"/>
                </a:solidFill>
                <a:latin typeface="Arial" charset="0"/>
                <a:ea typeface="ＭＳ Ｐゴシック" charset="-128"/>
                <a:cs typeface="Arial" charset="0"/>
              </a:defRPr>
            </a:lvl8pPr>
            <a:lvl9pPr marL="3886200" indent="-228600" defTabSz="457200" eaLnBrk="0" fontAlgn="base" hangingPunct="0">
              <a:spcBef>
                <a:spcPct val="20000"/>
              </a:spcBef>
              <a:spcAft>
                <a:spcPct val="0"/>
              </a:spcAft>
              <a:buFont typeface="Arial" charset="0"/>
              <a:buChar char="»"/>
              <a:defRPr sz="2200">
                <a:solidFill>
                  <a:schemeClr val="tx1"/>
                </a:solidFill>
                <a:latin typeface="Arial" charset="0"/>
                <a:ea typeface="ＭＳ Ｐゴシック" charset="-128"/>
                <a:cs typeface="Arial" charset="0"/>
              </a:defRPr>
            </a:lvl9pPr>
          </a:lstStyle>
          <a:p>
            <a:pPr eaLnBrk="1" hangingPunct="1">
              <a:spcBef>
                <a:spcPct val="0"/>
              </a:spcBef>
              <a:buFontTx/>
              <a:buNone/>
            </a:pPr>
            <a:r>
              <a:rPr lang="en-US" altLang="en-US" sz="1800" b="1" dirty="0">
                <a:solidFill>
                  <a:srgbClr val="000000"/>
                </a:solidFill>
              </a:rPr>
              <a:t>Active Duty or Veteran</a:t>
            </a:r>
          </a:p>
        </p:txBody>
      </p:sp>
      <p:sp>
        <p:nvSpPr>
          <p:cNvPr id="2" name="Title 1"/>
          <p:cNvSpPr>
            <a:spLocks noGrp="1"/>
          </p:cNvSpPr>
          <p:nvPr>
            <p:ph type="title"/>
          </p:nvPr>
        </p:nvSpPr>
        <p:spPr/>
        <p:txBody>
          <a:bodyPr>
            <a:normAutofit fontScale="90000"/>
          </a:bodyPr>
          <a:lstStyle/>
          <a:p>
            <a:r>
              <a:rPr lang="en-US" dirty="0" smtClean="0"/>
              <a:t>If you answer “No” you are dependent for financial aid purposes</a:t>
            </a:r>
            <a:endParaRPr lang="en-US" dirty="0"/>
          </a:p>
        </p:txBody>
      </p:sp>
    </p:spTree>
    <p:extLst>
      <p:ext uri="{BB962C8B-B14F-4D97-AF65-F5344CB8AC3E}">
        <p14:creationId xmlns:p14="http://schemas.microsoft.com/office/powerpoint/2010/main" val="1342595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054" y="1633538"/>
            <a:ext cx="2743200" cy="1200329"/>
          </a:xfrm>
          <a:prstGeom prst="rect">
            <a:avLst/>
          </a:prstGeom>
          <a:noFill/>
        </p:spPr>
        <p:txBody>
          <a:bodyPr>
            <a:spAutoFit/>
          </a:bodyPr>
          <a:lstStyle/>
          <a:p>
            <a:pPr>
              <a:defRPr/>
            </a:pPr>
            <a:r>
              <a:rPr lang="en-US" b="1" dirty="0">
                <a:solidFill>
                  <a:prstClr val="black"/>
                </a:solidFill>
              </a:rPr>
              <a:t>Any time since age 13</a:t>
            </a:r>
          </a:p>
          <a:p>
            <a:pPr marL="285750" indent="-285750">
              <a:buFontTx/>
              <a:buChar char="-"/>
              <a:defRPr/>
            </a:pPr>
            <a:r>
              <a:rPr lang="en-US" b="1" dirty="0">
                <a:solidFill>
                  <a:prstClr val="black"/>
                </a:solidFill>
              </a:rPr>
              <a:t>Both parents deceased</a:t>
            </a:r>
          </a:p>
          <a:p>
            <a:pPr marL="285750" indent="-285750">
              <a:buFontTx/>
              <a:buChar char="-"/>
              <a:defRPr/>
            </a:pPr>
            <a:r>
              <a:rPr lang="en-US" b="1" dirty="0">
                <a:solidFill>
                  <a:prstClr val="black"/>
                </a:solidFill>
              </a:rPr>
              <a:t>Dependent or Ward of the Court</a:t>
            </a:r>
          </a:p>
        </p:txBody>
      </p:sp>
      <p:pic>
        <p:nvPicPr>
          <p:cNvPr id="92164" name="Picture 5" descr="C:\Users\rstelma\AppData\Local\Microsoft\Windows\Temporary Internet Files\Content.IE5\FYFUZIP2\MP90043938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3803650"/>
            <a:ext cx="3200400"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5" name="TextBox 4"/>
          <p:cNvSpPr txBox="1">
            <a:spLocks noChangeArrowheads="1"/>
          </p:cNvSpPr>
          <p:nvPr/>
        </p:nvSpPr>
        <p:spPr bwMode="auto">
          <a:xfrm>
            <a:off x="990600" y="5195888"/>
            <a:ext cx="2514600" cy="646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eaLnBrk="0" hangingPunct="0">
              <a:spcBef>
                <a:spcPct val="20000"/>
              </a:spcBef>
              <a:buFont typeface="Arial" charset="0"/>
              <a:buChar char="–"/>
              <a:defRPr sz="2200">
                <a:solidFill>
                  <a:schemeClr val="tx1"/>
                </a:solidFill>
                <a:latin typeface="Arial" charset="0"/>
                <a:ea typeface="ＭＳ Ｐゴシック" charset="-128"/>
                <a:cs typeface="Arial" charset="0"/>
              </a:defRPr>
            </a:lvl2pPr>
            <a:lvl3pPr marL="1143000" indent="-228600" eaLnBrk="0" hangingPunct="0">
              <a:spcBef>
                <a:spcPct val="20000"/>
              </a:spcBef>
              <a:buFont typeface="Arial" charset="0"/>
              <a:buChar char="•"/>
              <a:defRPr sz="2200">
                <a:solidFill>
                  <a:schemeClr val="tx1"/>
                </a:solidFill>
                <a:latin typeface="Arial" charset="0"/>
                <a:ea typeface="ＭＳ Ｐゴシック" charset="-128"/>
                <a:cs typeface="Arial" charset="0"/>
              </a:defRPr>
            </a:lvl3pPr>
            <a:lvl4pPr marL="1600200" indent="-228600" eaLnBrk="0" hangingPunct="0">
              <a:spcBef>
                <a:spcPct val="20000"/>
              </a:spcBef>
              <a:buFont typeface="Arial" charset="0"/>
              <a:buChar char="–"/>
              <a:defRPr sz="2200">
                <a:solidFill>
                  <a:schemeClr val="tx1"/>
                </a:solidFill>
                <a:latin typeface="Arial" charset="0"/>
                <a:ea typeface="ＭＳ Ｐゴシック" charset="-128"/>
                <a:cs typeface="Arial" charset="0"/>
              </a:defRPr>
            </a:lvl4pPr>
            <a:lvl5pPr marL="2057400" indent="-228600" eaLnBrk="0" hangingPunct="0">
              <a:spcBef>
                <a:spcPct val="20000"/>
              </a:spcBef>
              <a:buFont typeface="Arial" charset="0"/>
              <a:buChar char="»"/>
              <a:defRPr sz="2200">
                <a:solidFill>
                  <a:schemeClr val="tx1"/>
                </a:solidFill>
                <a:latin typeface="Arial" charset="0"/>
                <a:ea typeface="ＭＳ Ｐゴシック" charset="-128"/>
                <a:cs typeface="Arial" charset="0"/>
              </a:defRPr>
            </a:lvl5pPr>
            <a:lvl6pPr marL="2514600" indent="-228600" defTabSz="457200" eaLnBrk="0" fontAlgn="base" hangingPunct="0">
              <a:spcBef>
                <a:spcPct val="20000"/>
              </a:spcBef>
              <a:spcAft>
                <a:spcPct val="0"/>
              </a:spcAft>
              <a:buFont typeface="Arial" charset="0"/>
              <a:buChar char="»"/>
              <a:defRPr sz="2200">
                <a:solidFill>
                  <a:schemeClr val="tx1"/>
                </a:solidFill>
                <a:latin typeface="Arial" charset="0"/>
                <a:ea typeface="ＭＳ Ｐゴシック" charset="-128"/>
                <a:cs typeface="Arial" charset="0"/>
              </a:defRPr>
            </a:lvl6pPr>
            <a:lvl7pPr marL="2971800" indent="-228600" defTabSz="457200" eaLnBrk="0" fontAlgn="base" hangingPunct="0">
              <a:spcBef>
                <a:spcPct val="20000"/>
              </a:spcBef>
              <a:spcAft>
                <a:spcPct val="0"/>
              </a:spcAft>
              <a:buFont typeface="Arial" charset="0"/>
              <a:buChar char="»"/>
              <a:defRPr sz="2200">
                <a:solidFill>
                  <a:schemeClr val="tx1"/>
                </a:solidFill>
                <a:latin typeface="Arial" charset="0"/>
                <a:ea typeface="ＭＳ Ｐゴシック" charset="-128"/>
                <a:cs typeface="Arial" charset="0"/>
              </a:defRPr>
            </a:lvl7pPr>
            <a:lvl8pPr marL="3429000" indent="-228600" defTabSz="457200" eaLnBrk="0" fontAlgn="base" hangingPunct="0">
              <a:spcBef>
                <a:spcPct val="20000"/>
              </a:spcBef>
              <a:spcAft>
                <a:spcPct val="0"/>
              </a:spcAft>
              <a:buFont typeface="Arial" charset="0"/>
              <a:buChar char="»"/>
              <a:defRPr sz="2200">
                <a:solidFill>
                  <a:schemeClr val="tx1"/>
                </a:solidFill>
                <a:latin typeface="Arial" charset="0"/>
                <a:ea typeface="ＭＳ Ｐゴシック" charset="-128"/>
                <a:cs typeface="Arial" charset="0"/>
              </a:defRPr>
            </a:lvl8pPr>
            <a:lvl9pPr marL="3886200" indent="-228600" defTabSz="457200" eaLnBrk="0" fontAlgn="base" hangingPunct="0">
              <a:spcBef>
                <a:spcPct val="20000"/>
              </a:spcBef>
              <a:spcAft>
                <a:spcPct val="0"/>
              </a:spcAft>
              <a:buFont typeface="Arial" charset="0"/>
              <a:buChar char="»"/>
              <a:defRPr sz="2200">
                <a:solidFill>
                  <a:schemeClr val="tx1"/>
                </a:solidFill>
                <a:latin typeface="Arial" charset="0"/>
                <a:ea typeface="ＭＳ Ｐゴシック" charset="-128"/>
                <a:cs typeface="Arial" charset="0"/>
              </a:defRPr>
            </a:lvl9pPr>
          </a:lstStyle>
          <a:p>
            <a:pPr eaLnBrk="1" hangingPunct="1">
              <a:spcBef>
                <a:spcPct val="0"/>
              </a:spcBef>
              <a:buFontTx/>
              <a:buNone/>
            </a:pPr>
            <a:r>
              <a:rPr lang="en-US" altLang="en-US" sz="1800" b="1" dirty="0">
                <a:solidFill>
                  <a:srgbClr val="000000"/>
                </a:solidFill>
              </a:rPr>
              <a:t>In foster care any time age 13 or older </a:t>
            </a:r>
          </a:p>
        </p:txBody>
      </p:sp>
      <p:pic>
        <p:nvPicPr>
          <p:cNvPr id="92166" name="Picture 7" descr="C:\Users\rstelma\AppData\Local\Microsoft\Windows\Temporary Internet Files\Content.IE5\11PXL1BA\MP900227426[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2965" y="1807642"/>
            <a:ext cx="18161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7" name="TextBox 5"/>
          <p:cNvSpPr txBox="1">
            <a:spLocks noChangeArrowheads="1"/>
          </p:cNvSpPr>
          <p:nvPr/>
        </p:nvSpPr>
        <p:spPr bwMode="auto">
          <a:xfrm>
            <a:off x="533400" y="2834482"/>
            <a:ext cx="2857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eaLnBrk="0" hangingPunct="0">
              <a:spcBef>
                <a:spcPct val="20000"/>
              </a:spcBef>
              <a:buFont typeface="Arial" charset="0"/>
              <a:buChar char="–"/>
              <a:defRPr sz="2200">
                <a:solidFill>
                  <a:schemeClr val="tx1"/>
                </a:solidFill>
                <a:latin typeface="Arial" charset="0"/>
                <a:ea typeface="ＭＳ Ｐゴシック" charset="-128"/>
                <a:cs typeface="Arial" charset="0"/>
              </a:defRPr>
            </a:lvl2pPr>
            <a:lvl3pPr marL="1143000" indent="-228600" eaLnBrk="0" hangingPunct="0">
              <a:spcBef>
                <a:spcPct val="20000"/>
              </a:spcBef>
              <a:buFont typeface="Arial" charset="0"/>
              <a:buChar char="•"/>
              <a:defRPr sz="2200">
                <a:solidFill>
                  <a:schemeClr val="tx1"/>
                </a:solidFill>
                <a:latin typeface="Arial" charset="0"/>
                <a:ea typeface="ＭＳ Ｐゴシック" charset="-128"/>
                <a:cs typeface="Arial" charset="0"/>
              </a:defRPr>
            </a:lvl3pPr>
            <a:lvl4pPr marL="1600200" indent="-228600" eaLnBrk="0" hangingPunct="0">
              <a:spcBef>
                <a:spcPct val="20000"/>
              </a:spcBef>
              <a:buFont typeface="Arial" charset="0"/>
              <a:buChar char="–"/>
              <a:defRPr sz="2200">
                <a:solidFill>
                  <a:schemeClr val="tx1"/>
                </a:solidFill>
                <a:latin typeface="Arial" charset="0"/>
                <a:ea typeface="ＭＳ Ｐゴシック" charset="-128"/>
                <a:cs typeface="Arial" charset="0"/>
              </a:defRPr>
            </a:lvl4pPr>
            <a:lvl5pPr marL="2057400" indent="-228600" eaLnBrk="0" hangingPunct="0">
              <a:spcBef>
                <a:spcPct val="20000"/>
              </a:spcBef>
              <a:buFont typeface="Arial" charset="0"/>
              <a:buChar char="»"/>
              <a:defRPr sz="2200">
                <a:solidFill>
                  <a:schemeClr val="tx1"/>
                </a:solidFill>
                <a:latin typeface="Arial" charset="0"/>
                <a:ea typeface="ＭＳ Ｐゴシック" charset="-128"/>
                <a:cs typeface="Arial" charset="0"/>
              </a:defRPr>
            </a:lvl5pPr>
            <a:lvl6pPr marL="2514600" indent="-228600" defTabSz="457200" eaLnBrk="0" fontAlgn="base" hangingPunct="0">
              <a:spcBef>
                <a:spcPct val="20000"/>
              </a:spcBef>
              <a:spcAft>
                <a:spcPct val="0"/>
              </a:spcAft>
              <a:buFont typeface="Arial" charset="0"/>
              <a:buChar char="»"/>
              <a:defRPr sz="2200">
                <a:solidFill>
                  <a:schemeClr val="tx1"/>
                </a:solidFill>
                <a:latin typeface="Arial" charset="0"/>
                <a:ea typeface="ＭＳ Ｐゴシック" charset="-128"/>
                <a:cs typeface="Arial" charset="0"/>
              </a:defRPr>
            </a:lvl6pPr>
            <a:lvl7pPr marL="2971800" indent="-228600" defTabSz="457200" eaLnBrk="0" fontAlgn="base" hangingPunct="0">
              <a:spcBef>
                <a:spcPct val="20000"/>
              </a:spcBef>
              <a:spcAft>
                <a:spcPct val="0"/>
              </a:spcAft>
              <a:buFont typeface="Arial" charset="0"/>
              <a:buChar char="»"/>
              <a:defRPr sz="2200">
                <a:solidFill>
                  <a:schemeClr val="tx1"/>
                </a:solidFill>
                <a:latin typeface="Arial" charset="0"/>
                <a:ea typeface="ＭＳ Ｐゴシック" charset="-128"/>
                <a:cs typeface="Arial" charset="0"/>
              </a:defRPr>
            </a:lvl7pPr>
            <a:lvl8pPr marL="3429000" indent="-228600" defTabSz="457200" eaLnBrk="0" fontAlgn="base" hangingPunct="0">
              <a:spcBef>
                <a:spcPct val="20000"/>
              </a:spcBef>
              <a:spcAft>
                <a:spcPct val="0"/>
              </a:spcAft>
              <a:buFont typeface="Arial" charset="0"/>
              <a:buChar char="»"/>
              <a:defRPr sz="2200">
                <a:solidFill>
                  <a:schemeClr val="tx1"/>
                </a:solidFill>
                <a:latin typeface="Arial" charset="0"/>
                <a:ea typeface="ＭＳ Ｐゴシック" charset="-128"/>
                <a:cs typeface="Arial" charset="0"/>
              </a:defRPr>
            </a:lvl8pPr>
            <a:lvl9pPr marL="3886200" indent="-228600" defTabSz="457200" eaLnBrk="0" fontAlgn="base" hangingPunct="0">
              <a:spcBef>
                <a:spcPct val="20000"/>
              </a:spcBef>
              <a:spcAft>
                <a:spcPct val="0"/>
              </a:spcAft>
              <a:buFont typeface="Arial" charset="0"/>
              <a:buChar char="»"/>
              <a:defRPr sz="2200">
                <a:solidFill>
                  <a:schemeClr val="tx1"/>
                </a:solidFill>
                <a:latin typeface="Arial" charset="0"/>
                <a:ea typeface="ＭＳ Ｐゴシック" charset="-128"/>
                <a:cs typeface="Arial" charset="0"/>
              </a:defRPr>
            </a:lvl9pPr>
          </a:lstStyle>
          <a:p>
            <a:pPr eaLnBrk="1" hangingPunct="1">
              <a:spcBef>
                <a:spcPct val="0"/>
              </a:spcBef>
              <a:buFontTx/>
              <a:buNone/>
            </a:pPr>
            <a:endParaRPr lang="en-US" altLang="en-US" sz="1800" dirty="0">
              <a:solidFill>
                <a:srgbClr val="000000"/>
              </a:solidFill>
            </a:endParaRPr>
          </a:p>
          <a:p>
            <a:pPr eaLnBrk="1" hangingPunct="1">
              <a:spcBef>
                <a:spcPct val="0"/>
              </a:spcBef>
              <a:buFontTx/>
              <a:buNone/>
            </a:pPr>
            <a:r>
              <a:rPr lang="en-US" altLang="en-US" sz="1800" b="1" dirty="0">
                <a:solidFill>
                  <a:srgbClr val="000000"/>
                </a:solidFill>
              </a:rPr>
              <a:t>Emancipated Minor</a:t>
            </a:r>
          </a:p>
        </p:txBody>
      </p:sp>
      <p:pic>
        <p:nvPicPr>
          <p:cNvPr id="92168" name="Picture 11" descr="C:\Users\rstelma\AppData\Local\Microsoft\Windows\Temporary Internet Files\Content.IE5\X775IQKH\MP900309163[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40505" y="3955709"/>
            <a:ext cx="2671762" cy="175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9" name="TextBox 6"/>
          <p:cNvSpPr txBox="1">
            <a:spLocks noChangeArrowheads="1"/>
          </p:cNvSpPr>
          <p:nvPr/>
        </p:nvSpPr>
        <p:spPr bwMode="auto">
          <a:xfrm>
            <a:off x="6575480" y="4438104"/>
            <a:ext cx="2233557" cy="12003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eaLnBrk="0" hangingPunct="0">
              <a:spcBef>
                <a:spcPct val="20000"/>
              </a:spcBef>
              <a:buFont typeface="Arial" charset="0"/>
              <a:buChar char="–"/>
              <a:defRPr sz="2200">
                <a:solidFill>
                  <a:schemeClr val="tx1"/>
                </a:solidFill>
                <a:latin typeface="Arial" charset="0"/>
                <a:ea typeface="ＭＳ Ｐゴシック" charset="-128"/>
                <a:cs typeface="Arial" charset="0"/>
              </a:defRPr>
            </a:lvl2pPr>
            <a:lvl3pPr marL="1143000" indent="-228600" eaLnBrk="0" hangingPunct="0">
              <a:spcBef>
                <a:spcPct val="20000"/>
              </a:spcBef>
              <a:buFont typeface="Arial" charset="0"/>
              <a:buChar char="•"/>
              <a:defRPr sz="2200">
                <a:solidFill>
                  <a:schemeClr val="tx1"/>
                </a:solidFill>
                <a:latin typeface="Arial" charset="0"/>
                <a:ea typeface="ＭＳ Ｐゴシック" charset="-128"/>
                <a:cs typeface="Arial" charset="0"/>
              </a:defRPr>
            </a:lvl3pPr>
            <a:lvl4pPr marL="1600200" indent="-228600" eaLnBrk="0" hangingPunct="0">
              <a:spcBef>
                <a:spcPct val="20000"/>
              </a:spcBef>
              <a:buFont typeface="Arial" charset="0"/>
              <a:buChar char="–"/>
              <a:defRPr sz="2200">
                <a:solidFill>
                  <a:schemeClr val="tx1"/>
                </a:solidFill>
                <a:latin typeface="Arial" charset="0"/>
                <a:ea typeface="ＭＳ Ｐゴシック" charset="-128"/>
                <a:cs typeface="Arial" charset="0"/>
              </a:defRPr>
            </a:lvl4pPr>
            <a:lvl5pPr marL="2057400" indent="-228600" eaLnBrk="0" hangingPunct="0">
              <a:spcBef>
                <a:spcPct val="20000"/>
              </a:spcBef>
              <a:buFont typeface="Arial" charset="0"/>
              <a:buChar char="»"/>
              <a:defRPr sz="2200">
                <a:solidFill>
                  <a:schemeClr val="tx1"/>
                </a:solidFill>
                <a:latin typeface="Arial" charset="0"/>
                <a:ea typeface="ＭＳ Ｐゴシック" charset="-128"/>
                <a:cs typeface="Arial" charset="0"/>
              </a:defRPr>
            </a:lvl5pPr>
            <a:lvl6pPr marL="2514600" indent="-228600" defTabSz="457200" eaLnBrk="0" fontAlgn="base" hangingPunct="0">
              <a:spcBef>
                <a:spcPct val="20000"/>
              </a:spcBef>
              <a:spcAft>
                <a:spcPct val="0"/>
              </a:spcAft>
              <a:buFont typeface="Arial" charset="0"/>
              <a:buChar char="»"/>
              <a:defRPr sz="2200">
                <a:solidFill>
                  <a:schemeClr val="tx1"/>
                </a:solidFill>
                <a:latin typeface="Arial" charset="0"/>
                <a:ea typeface="ＭＳ Ｐゴシック" charset="-128"/>
                <a:cs typeface="Arial" charset="0"/>
              </a:defRPr>
            </a:lvl6pPr>
            <a:lvl7pPr marL="2971800" indent="-228600" defTabSz="457200" eaLnBrk="0" fontAlgn="base" hangingPunct="0">
              <a:spcBef>
                <a:spcPct val="20000"/>
              </a:spcBef>
              <a:spcAft>
                <a:spcPct val="0"/>
              </a:spcAft>
              <a:buFont typeface="Arial" charset="0"/>
              <a:buChar char="»"/>
              <a:defRPr sz="2200">
                <a:solidFill>
                  <a:schemeClr val="tx1"/>
                </a:solidFill>
                <a:latin typeface="Arial" charset="0"/>
                <a:ea typeface="ＭＳ Ｐゴシック" charset="-128"/>
                <a:cs typeface="Arial" charset="0"/>
              </a:defRPr>
            </a:lvl7pPr>
            <a:lvl8pPr marL="3429000" indent="-228600" defTabSz="457200" eaLnBrk="0" fontAlgn="base" hangingPunct="0">
              <a:spcBef>
                <a:spcPct val="20000"/>
              </a:spcBef>
              <a:spcAft>
                <a:spcPct val="0"/>
              </a:spcAft>
              <a:buFont typeface="Arial" charset="0"/>
              <a:buChar char="»"/>
              <a:defRPr sz="2200">
                <a:solidFill>
                  <a:schemeClr val="tx1"/>
                </a:solidFill>
                <a:latin typeface="Arial" charset="0"/>
                <a:ea typeface="ＭＳ Ｐゴシック" charset="-128"/>
                <a:cs typeface="Arial" charset="0"/>
              </a:defRPr>
            </a:lvl8pPr>
            <a:lvl9pPr marL="3886200" indent="-228600" defTabSz="457200" eaLnBrk="0" fontAlgn="base" hangingPunct="0">
              <a:spcBef>
                <a:spcPct val="20000"/>
              </a:spcBef>
              <a:spcAft>
                <a:spcPct val="0"/>
              </a:spcAft>
              <a:buFont typeface="Arial" charset="0"/>
              <a:buChar char="»"/>
              <a:defRPr sz="2200">
                <a:solidFill>
                  <a:schemeClr val="tx1"/>
                </a:solidFill>
                <a:latin typeface="Arial" charset="0"/>
                <a:ea typeface="ＭＳ Ｐゴシック" charset="-128"/>
                <a:cs typeface="Arial" charset="0"/>
              </a:defRPr>
            </a:lvl9pPr>
          </a:lstStyle>
          <a:p>
            <a:pPr eaLnBrk="1" hangingPunct="1">
              <a:spcBef>
                <a:spcPct val="0"/>
              </a:spcBef>
              <a:buFontTx/>
              <a:buNone/>
            </a:pPr>
            <a:r>
              <a:rPr lang="en-US" altLang="en-US" sz="1800" b="1" dirty="0">
                <a:solidFill>
                  <a:srgbClr val="000000"/>
                </a:solidFill>
              </a:rPr>
              <a:t>Has a legal guardian other than parent or stepparent</a:t>
            </a:r>
          </a:p>
        </p:txBody>
      </p:sp>
      <p:pic>
        <p:nvPicPr>
          <p:cNvPr id="92170" name="Picture 2" descr="C:\Users\rstelma\AppData\Local\Microsoft\Windows\Temporary Internet Files\Content.IE5\FYFUZIP2\MP900442639[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94338" y="1807642"/>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71" name="Rectangle 1"/>
          <p:cNvSpPr>
            <a:spLocks noChangeArrowheads="1"/>
          </p:cNvSpPr>
          <p:nvPr/>
        </p:nvSpPr>
        <p:spPr bwMode="auto">
          <a:xfrm>
            <a:off x="5151438" y="2742242"/>
            <a:ext cx="3657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eaLnBrk="0" hangingPunct="0">
              <a:spcBef>
                <a:spcPct val="20000"/>
              </a:spcBef>
              <a:buFont typeface="Arial" charset="0"/>
              <a:buChar char="–"/>
              <a:defRPr sz="2200">
                <a:solidFill>
                  <a:schemeClr val="tx1"/>
                </a:solidFill>
                <a:latin typeface="Arial" charset="0"/>
                <a:ea typeface="ＭＳ Ｐゴシック" charset="-128"/>
                <a:cs typeface="Arial" charset="0"/>
              </a:defRPr>
            </a:lvl2pPr>
            <a:lvl3pPr marL="1143000" indent="-228600" eaLnBrk="0" hangingPunct="0">
              <a:spcBef>
                <a:spcPct val="20000"/>
              </a:spcBef>
              <a:buFont typeface="Arial" charset="0"/>
              <a:buChar char="•"/>
              <a:defRPr sz="2200">
                <a:solidFill>
                  <a:schemeClr val="tx1"/>
                </a:solidFill>
                <a:latin typeface="Arial" charset="0"/>
                <a:ea typeface="ＭＳ Ｐゴシック" charset="-128"/>
                <a:cs typeface="Arial" charset="0"/>
              </a:defRPr>
            </a:lvl3pPr>
            <a:lvl4pPr marL="1600200" indent="-228600" eaLnBrk="0" hangingPunct="0">
              <a:spcBef>
                <a:spcPct val="20000"/>
              </a:spcBef>
              <a:buFont typeface="Arial" charset="0"/>
              <a:buChar char="–"/>
              <a:defRPr sz="2200">
                <a:solidFill>
                  <a:schemeClr val="tx1"/>
                </a:solidFill>
                <a:latin typeface="Arial" charset="0"/>
                <a:ea typeface="ＭＳ Ｐゴシック" charset="-128"/>
                <a:cs typeface="Arial" charset="0"/>
              </a:defRPr>
            </a:lvl4pPr>
            <a:lvl5pPr marL="2057400" indent="-228600" eaLnBrk="0" hangingPunct="0">
              <a:spcBef>
                <a:spcPct val="20000"/>
              </a:spcBef>
              <a:buFont typeface="Arial" charset="0"/>
              <a:buChar char="»"/>
              <a:defRPr sz="2200">
                <a:solidFill>
                  <a:schemeClr val="tx1"/>
                </a:solidFill>
                <a:latin typeface="Arial" charset="0"/>
                <a:ea typeface="ＭＳ Ｐゴシック" charset="-128"/>
                <a:cs typeface="Arial" charset="0"/>
              </a:defRPr>
            </a:lvl5pPr>
            <a:lvl6pPr marL="2514600" indent="-228600" defTabSz="457200" eaLnBrk="0" fontAlgn="base" hangingPunct="0">
              <a:spcBef>
                <a:spcPct val="20000"/>
              </a:spcBef>
              <a:spcAft>
                <a:spcPct val="0"/>
              </a:spcAft>
              <a:buFont typeface="Arial" charset="0"/>
              <a:buChar char="»"/>
              <a:defRPr sz="2200">
                <a:solidFill>
                  <a:schemeClr val="tx1"/>
                </a:solidFill>
                <a:latin typeface="Arial" charset="0"/>
                <a:ea typeface="ＭＳ Ｐゴシック" charset="-128"/>
                <a:cs typeface="Arial" charset="0"/>
              </a:defRPr>
            </a:lvl6pPr>
            <a:lvl7pPr marL="2971800" indent="-228600" defTabSz="457200" eaLnBrk="0" fontAlgn="base" hangingPunct="0">
              <a:spcBef>
                <a:spcPct val="20000"/>
              </a:spcBef>
              <a:spcAft>
                <a:spcPct val="0"/>
              </a:spcAft>
              <a:buFont typeface="Arial" charset="0"/>
              <a:buChar char="»"/>
              <a:defRPr sz="2200">
                <a:solidFill>
                  <a:schemeClr val="tx1"/>
                </a:solidFill>
                <a:latin typeface="Arial" charset="0"/>
                <a:ea typeface="ＭＳ Ｐゴシック" charset="-128"/>
                <a:cs typeface="Arial" charset="0"/>
              </a:defRPr>
            </a:lvl7pPr>
            <a:lvl8pPr marL="3429000" indent="-228600" defTabSz="457200" eaLnBrk="0" fontAlgn="base" hangingPunct="0">
              <a:spcBef>
                <a:spcPct val="20000"/>
              </a:spcBef>
              <a:spcAft>
                <a:spcPct val="0"/>
              </a:spcAft>
              <a:buFont typeface="Arial" charset="0"/>
              <a:buChar char="»"/>
              <a:defRPr sz="2200">
                <a:solidFill>
                  <a:schemeClr val="tx1"/>
                </a:solidFill>
                <a:latin typeface="Arial" charset="0"/>
                <a:ea typeface="ＭＳ Ｐゴシック" charset="-128"/>
                <a:cs typeface="Arial" charset="0"/>
              </a:defRPr>
            </a:lvl8pPr>
            <a:lvl9pPr marL="3886200" indent="-228600" defTabSz="457200" eaLnBrk="0" fontAlgn="base" hangingPunct="0">
              <a:spcBef>
                <a:spcPct val="20000"/>
              </a:spcBef>
              <a:spcAft>
                <a:spcPct val="0"/>
              </a:spcAft>
              <a:buFont typeface="Arial" charset="0"/>
              <a:buChar char="»"/>
              <a:defRPr sz="2200">
                <a:solidFill>
                  <a:schemeClr val="tx1"/>
                </a:solidFill>
                <a:latin typeface="Arial" charset="0"/>
                <a:ea typeface="ＭＳ Ｐゴシック" charset="-128"/>
                <a:cs typeface="Arial" charset="0"/>
              </a:defRPr>
            </a:lvl9pPr>
          </a:lstStyle>
          <a:p>
            <a:pPr eaLnBrk="1" hangingPunct="1">
              <a:spcBef>
                <a:spcPct val="0"/>
              </a:spcBef>
              <a:buFontTx/>
              <a:buNone/>
            </a:pPr>
            <a:r>
              <a:rPr lang="en-US" altLang="en-US" sz="1800" b="1" dirty="0">
                <a:solidFill>
                  <a:srgbClr val="000000"/>
                </a:solidFill>
              </a:rPr>
              <a:t>Unaccompanied youth who are homeless or at risk of </a:t>
            </a:r>
            <a:r>
              <a:rPr lang="en-US" altLang="en-US" sz="1800" b="1" dirty="0" smtClean="0">
                <a:solidFill>
                  <a:srgbClr val="000000"/>
                </a:solidFill>
              </a:rPr>
              <a:t>homelessness</a:t>
            </a:r>
            <a:endParaRPr lang="en-US" altLang="en-US" sz="1800" b="1" dirty="0">
              <a:solidFill>
                <a:srgbClr val="000000"/>
              </a:solidFill>
            </a:endParaRPr>
          </a:p>
        </p:txBody>
      </p:sp>
      <p:sp>
        <p:nvSpPr>
          <p:cNvPr id="3" name="Title 2"/>
          <p:cNvSpPr>
            <a:spLocks noGrp="1"/>
          </p:cNvSpPr>
          <p:nvPr>
            <p:ph type="title"/>
          </p:nvPr>
        </p:nvSpPr>
        <p:spPr/>
        <p:txBody>
          <a:bodyPr>
            <a:normAutofit fontScale="90000"/>
          </a:bodyPr>
          <a:lstStyle/>
          <a:p>
            <a:r>
              <a:rPr lang="en-US" dirty="0" smtClean="0"/>
              <a:t>If you answer “No” you are dependent for financial aid purposes </a:t>
            </a:r>
            <a:endParaRPr lang="en-US" dirty="0"/>
          </a:p>
        </p:txBody>
      </p:sp>
    </p:spTree>
    <p:extLst>
      <p:ext uri="{BB962C8B-B14F-4D97-AF65-F5344CB8AC3E}">
        <p14:creationId xmlns:p14="http://schemas.microsoft.com/office/powerpoint/2010/main" val="2505240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p:cNvSpPr>
          <p:nvPr>
            <p:ph idx="1"/>
          </p:nvPr>
        </p:nvSpPr>
        <p:spPr/>
        <p:txBody>
          <a:bodyPr>
            <a:normAutofit/>
          </a:bodyPr>
          <a:lstStyle/>
          <a:p>
            <a:pPr marL="0" indent="0">
              <a:buFont typeface="Arial" charset="0"/>
              <a:buNone/>
              <a:defRPr/>
            </a:pPr>
            <a:r>
              <a:rPr lang="en-US" dirty="0" smtClean="0">
                <a:latin typeface="Univers 55" charset="0"/>
                <a:ea typeface="ＭＳ Ｐゴシック" charset="-128"/>
                <a:cs typeface="Univers 55" charset="0"/>
              </a:rPr>
              <a:t>What is your parent’s marital status </a:t>
            </a:r>
            <a:r>
              <a:rPr lang="en-US" b="1" dirty="0" smtClean="0">
                <a:latin typeface="Univers 55" charset="0"/>
                <a:ea typeface="ＭＳ Ｐゴシック" charset="-128"/>
                <a:cs typeface="Univers 55" charset="0"/>
              </a:rPr>
              <a:t>as of the day you complete the FAFSA</a:t>
            </a:r>
            <a:r>
              <a:rPr lang="en-US" dirty="0" smtClean="0">
                <a:latin typeface="Univers 55" charset="0"/>
                <a:ea typeface="ＭＳ Ｐゴシック" charset="-128"/>
                <a:cs typeface="Univers 55" charset="0"/>
              </a:rPr>
              <a:t>?</a:t>
            </a:r>
          </a:p>
          <a:p>
            <a:pPr>
              <a:defRPr/>
            </a:pPr>
            <a:r>
              <a:rPr lang="en-US" dirty="0">
                <a:latin typeface="Univers 55" charset="0"/>
                <a:ea typeface="ＭＳ Ｐゴシック" charset="-128"/>
                <a:cs typeface="Univers 55" charset="0"/>
              </a:rPr>
              <a:t>Married or </a:t>
            </a:r>
            <a:r>
              <a:rPr lang="en-US" dirty="0" smtClean="0">
                <a:latin typeface="Univers 55" charset="0"/>
                <a:ea typeface="ＭＳ Ｐゴシック" charset="-128"/>
                <a:cs typeface="Univers 55" charset="0"/>
              </a:rPr>
              <a:t>Remarried</a:t>
            </a:r>
          </a:p>
          <a:p>
            <a:pPr>
              <a:defRPr/>
            </a:pPr>
            <a:r>
              <a:rPr lang="en-US" dirty="0" smtClean="0">
                <a:latin typeface="Univers 55" charset="0"/>
                <a:ea typeface="ＭＳ Ｐゴシック" charset="-128"/>
                <a:cs typeface="Univers 55" charset="0"/>
              </a:rPr>
              <a:t>Never Married</a:t>
            </a:r>
            <a:endParaRPr lang="en-US" dirty="0">
              <a:latin typeface="Univers 55" charset="0"/>
              <a:ea typeface="ＭＳ Ｐゴシック" charset="-128"/>
              <a:cs typeface="Univers 55" charset="0"/>
            </a:endParaRPr>
          </a:p>
          <a:p>
            <a:pPr>
              <a:defRPr/>
            </a:pPr>
            <a:r>
              <a:rPr lang="en-US" dirty="0">
                <a:latin typeface="Univers 55" charset="0"/>
                <a:ea typeface="ＭＳ Ｐゴシック" charset="-128"/>
                <a:cs typeface="Univers 55" charset="0"/>
              </a:rPr>
              <a:t>Divorced or Separated</a:t>
            </a:r>
          </a:p>
          <a:p>
            <a:pPr>
              <a:defRPr/>
            </a:pPr>
            <a:r>
              <a:rPr lang="en-US" dirty="0">
                <a:latin typeface="Univers 55" charset="0"/>
                <a:ea typeface="ＭＳ Ｐゴシック" charset="-128"/>
                <a:cs typeface="Univers 55" charset="0"/>
              </a:rPr>
              <a:t>Widowed</a:t>
            </a:r>
          </a:p>
          <a:p>
            <a:pPr>
              <a:defRPr/>
            </a:pPr>
            <a:r>
              <a:rPr lang="en-US" dirty="0">
                <a:latin typeface="Univers 55" charset="0"/>
                <a:ea typeface="ＭＳ Ｐゴシック" charset="-128"/>
                <a:cs typeface="Univers 55" charset="0"/>
              </a:rPr>
              <a:t>Unmarried and both parents living </a:t>
            </a:r>
            <a:r>
              <a:rPr lang="en-US" dirty="0" smtClean="0">
                <a:latin typeface="Univers 55" charset="0"/>
                <a:ea typeface="ＭＳ Ｐゴシック" charset="-128"/>
                <a:cs typeface="Univers 55" charset="0"/>
              </a:rPr>
              <a:t>together</a:t>
            </a:r>
          </a:p>
          <a:p>
            <a:pPr>
              <a:defRPr/>
            </a:pPr>
            <a:endParaRPr lang="en-US" dirty="0">
              <a:latin typeface="Univers 55" charset="0"/>
              <a:ea typeface="ＭＳ Ｐゴシック" charset="-128"/>
              <a:cs typeface="Univers 55" charset="0"/>
            </a:endParaRPr>
          </a:p>
          <a:p>
            <a:pPr>
              <a:defRPr/>
            </a:pPr>
            <a:endParaRPr lang="en-US" dirty="0" smtClean="0">
              <a:latin typeface="Univers 55" charset="0"/>
              <a:ea typeface="ＭＳ Ｐゴシック" charset="-128"/>
              <a:cs typeface="Univers 55" charset="0"/>
            </a:endParaRPr>
          </a:p>
          <a:p>
            <a:pPr marL="0" indent="0">
              <a:buFont typeface="Arial" charset="0"/>
              <a:buNone/>
              <a:defRPr/>
            </a:pPr>
            <a:endParaRPr lang="en-US" dirty="0" smtClean="0">
              <a:latin typeface="Univers 55" charset="0"/>
              <a:ea typeface="ＭＳ Ｐゴシック" charset="-128"/>
              <a:cs typeface="Univers 55" charset="0"/>
            </a:endParaRPr>
          </a:p>
        </p:txBody>
      </p:sp>
      <p:sp>
        <p:nvSpPr>
          <p:cNvPr id="2" name="Title 1"/>
          <p:cNvSpPr>
            <a:spLocks noGrp="1"/>
          </p:cNvSpPr>
          <p:nvPr>
            <p:ph type="title"/>
          </p:nvPr>
        </p:nvSpPr>
        <p:spPr/>
        <p:txBody>
          <a:bodyPr/>
          <a:lstStyle/>
          <a:p>
            <a:r>
              <a:rPr lang="en-US" dirty="0" smtClean="0"/>
              <a:t>Parent Marital Status</a:t>
            </a:r>
            <a:endParaRPr lang="en-US" dirty="0"/>
          </a:p>
        </p:txBody>
      </p:sp>
    </p:spTree>
    <p:extLst>
      <p:ext uri="{BB962C8B-B14F-4D97-AF65-F5344CB8AC3E}">
        <p14:creationId xmlns:p14="http://schemas.microsoft.com/office/powerpoint/2010/main" val="4031646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Grp="1"/>
          </p:cNvSpPr>
          <p:nvPr>
            <p:ph idx="1"/>
          </p:nvPr>
        </p:nvSpPr>
        <p:spPr/>
        <p:txBody>
          <a:bodyPr>
            <a:normAutofit/>
          </a:bodyPr>
          <a:lstStyle/>
          <a:p>
            <a:pPr marL="457200" lvl="1" indent="0">
              <a:lnSpc>
                <a:spcPct val="90000"/>
              </a:lnSpc>
              <a:buNone/>
            </a:pPr>
            <a:r>
              <a:rPr lang="en-US" altLang="en-US" sz="3200" dirty="0" smtClean="0">
                <a:latin typeface="Univers 55" charset="0"/>
                <a:ea typeface="ＭＳ Ｐゴシック" charset="-128"/>
                <a:cs typeface="Univers 55" charset="0"/>
              </a:rPr>
              <a:t>Academic Preparation</a:t>
            </a:r>
          </a:p>
          <a:p>
            <a:pPr marL="457200" lvl="1" indent="0">
              <a:lnSpc>
                <a:spcPct val="90000"/>
              </a:lnSpc>
              <a:buNone/>
            </a:pPr>
            <a:r>
              <a:rPr lang="en-US" altLang="en-US" sz="2400" dirty="0" smtClean="0">
                <a:latin typeface="Univers 55" charset="0"/>
                <a:ea typeface="ＭＳ Ｐゴシック" charset="-128"/>
                <a:cs typeface="Univers 55" charset="0"/>
              </a:rPr>
              <a:t>	Does the campus have my major?</a:t>
            </a:r>
          </a:p>
          <a:p>
            <a:pPr marL="457200" lvl="1" indent="0">
              <a:lnSpc>
                <a:spcPct val="90000"/>
              </a:lnSpc>
              <a:buNone/>
            </a:pPr>
            <a:r>
              <a:rPr lang="en-US" altLang="en-US" sz="3200" dirty="0" smtClean="0">
                <a:latin typeface="Univers 55" charset="0"/>
                <a:ea typeface="ＭＳ Ｐゴシック" charset="-128"/>
                <a:cs typeface="Univers 55" charset="0"/>
              </a:rPr>
              <a:t>Campus Climate</a:t>
            </a:r>
          </a:p>
          <a:p>
            <a:pPr marL="457200" lvl="1" indent="0">
              <a:lnSpc>
                <a:spcPct val="90000"/>
              </a:lnSpc>
              <a:buNone/>
            </a:pPr>
            <a:r>
              <a:rPr lang="en-US" altLang="en-US" sz="2400" dirty="0">
                <a:latin typeface="Univers 55" charset="0"/>
                <a:ea typeface="ＭＳ Ｐゴシック" charset="-128"/>
                <a:cs typeface="Univers 55" charset="0"/>
              </a:rPr>
              <a:t>	</a:t>
            </a:r>
            <a:r>
              <a:rPr lang="en-US" altLang="en-US" sz="2400" dirty="0" smtClean="0">
                <a:latin typeface="Univers 55" charset="0"/>
                <a:ea typeface="ＭＳ Ｐゴシック" charset="-128"/>
                <a:cs typeface="Univers 55" charset="0"/>
              </a:rPr>
              <a:t>Is this campus a good fit?</a:t>
            </a:r>
          </a:p>
          <a:p>
            <a:pPr marL="457200" lvl="1" indent="0">
              <a:lnSpc>
                <a:spcPct val="90000"/>
              </a:lnSpc>
              <a:buNone/>
            </a:pPr>
            <a:r>
              <a:rPr lang="en-US" altLang="en-US" sz="3200" dirty="0" smtClean="0">
                <a:latin typeface="Univers 55" charset="0"/>
                <a:ea typeface="ＭＳ Ｐゴシック" charset="-128"/>
                <a:cs typeface="Univers 55" charset="0"/>
              </a:rPr>
              <a:t>Financial Preparation</a:t>
            </a:r>
          </a:p>
          <a:p>
            <a:pPr marL="457200" lvl="1" indent="0">
              <a:lnSpc>
                <a:spcPct val="90000"/>
              </a:lnSpc>
              <a:buNone/>
            </a:pPr>
            <a:r>
              <a:rPr lang="en-US" altLang="en-US" sz="2400" dirty="0" smtClean="0">
                <a:latin typeface="Univers 55" charset="0"/>
                <a:ea typeface="ＭＳ Ｐゴシック" charset="-128"/>
                <a:cs typeface="Univers 55" charset="0"/>
              </a:rPr>
              <a:t>	Can I afford to go to this college?</a:t>
            </a:r>
          </a:p>
          <a:p>
            <a:pPr marL="457200" lvl="1" indent="0">
              <a:lnSpc>
                <a:spcPct val="90000"/>
              </a:lnSpc>
              <a:buNone/>
            </a:pPr>
            <a:r>
              <a:rPr lang="en-US" altLang="en-US" sz="2400" dirty="0">
                <a:latin typeface="Univers 55" charset="0"/>
                <a:ea typeface="ＭＳ Ｐゴシック" charset="-128"/>
                <a:cs typeface="Univers 55" charset="0"/>
              </a:rPr>
              <a:t>	</a:t>
            </a:r>
            <a:r>
              <a:rPr lang="en-US" altLang="en-US" sz="2400" dirty="0" smtClean="0">
                <a:latin typeface="Univers 55" charset="0"/>
                <a:ea typeface="ＭＳ Ｐゴシック" charset="-128"/>
                <a:cs typeface="Univers 55" charset="0"/>
              </a:rPr>
              <a:t>Do I have any money saved?</a:t>
            </a:r>
          </a:p>
          <a:p>
            <a:pPr marL="457200" lvl="1" indent="0">
              <a:lnSpc>
                <a:spcPct val="90000"/>
              </a:lnSpc>
              <a:buNone/>
            </a:pPr>
            <a:r>
              <a:rPr lang="en-US" altLang="en-US" sz="2400" dirty="0">
                <a:latin typeface="Univers 55" charset="0"/>
                <a:ea typeface="ＭＳ Ｐゴシック" charset="-128"/>
                <a:cs typeface="Univers 55" charset="0"/>
              </a:rPr>
              <a:t>	</a:t>
            </a:r>
            <a:r>
              <a:rPr lang="en-US" altLang="en-US" sz="2400" dirty="0" smtClean="0">
                <a:latin typeface="Univers 55" charset="0"/>
                <a:ea typeface="ＭＳ Ｐゴシック" charset="-128"/>
                <a:cs typeface="Univers 55" charset="0"/>
              </a:rPr>
              <a:t>What will the net price (cost minus financial aid) be?</a:t>
            </a:r>
          </a:p>
          <a:p>
            <a:pPr marL="457200" lvl="1" indent="0">
              <a:lnSpc>
                <a:spcPct val="90000"/>
              </a:lnSpc>
              <a:buNone/>
            </a:pPr>
            <a:r>
              <a:rPr lang="en-US" altLang="en-US" sz="2400" dirty="0">
                <a:latin typeface="Univers 55" charset="0"/>
                <a:ea typeface="ＭＳ Ｐゴシック" charset="-128"/>
                <a:cs typeface="Univers 55" charset="0"/>
              </a:rPr>
              <a:t>	</a:t>
            </a:r>
            <a:r>
              <a:rPr lang="en-US" altLang="en-US" sz="2400" dirty="0" smtClean="0">
                <a:latin typeface="Univers 55" charset="0"/>
                <a:ea typeface="ＭＳ Ｐゴシック" charset="-128"/>
                <a:cs typeface="Univers 55" charset="0"/>
              </a:rPr>
              <a:t>Check out each campus’ Net Price Calculator</a:t>
            </a:r>
          </a:p>
          <a:p>
            <a:pPr marL="457200" lvl="1" indent="0">
              <a:lnSpc>
                <a:spcPct val="90000"/>
              </a:lnSpc>
              <a:buNone/>
            </a:pPr>
            <a:r>
              <a:rPr lang="en-US" altLang="en-US" sz="2400" dirty="0">
                <a:latin typeface="Univers 55" charset="0"/>
                <a:ea typeface="ＭＳ Ｐゴシック" charset="-128"/>
                <a:cs typeface="Univers 55" charset="0"/>
              </a:rPr>
              <a:t>	</a:t>
            </a:r>
            <a:r>
              <a:rPr lang="en-US" altLang="en-US" sz="2400" dirty="0" smtClean="0">
                <a:latin typeface="Univers 55" charset="0"/>
                <a:ea typeface="ＭＳ Ｐゴシック" charset="-128"/>
                <a:cs typeface="Univers 55" charset="0"/>
              </a:rPr>
              <a:t>More information at </a:t>
            </a:r>
            <a:r>
              <a:rPr lang="en-US" altLang="en-US" sz="2400" dirty="0" smtClean="0">
                <a:solidFill>
                  <a:srgbClr val="0070C0"/>
                </a:solidFill>
                <a:latin typeface="Univers 55" charset="0"/>
                <a:ea typeface="ＭＳ Ｐゴシック" charset="-128"/>
                <a:cs typeface="Univers 55" charset="0"/>
              </a:rPr>
              <a:t>studentaid.ed.gov</a:t>
            </a:r>
          </a:p>
          <a:p>
            <a:pPr marL="457200" lvl="1" indent="0">
              <a:lnSpc>
                <a:spcPct val="90000"/>
              </a:lnSpc>
              <a:buNone/>
            </a:pPr>
            <a:endParaRPr lang="en-US" altLang="en-US" sz="2400" dirty="0" smtClean="0">
              <a:latin typeface="Univers 55" charset="0"/>
              <a:ea typeface="ＭＳ Ｐゴシック" charset="-128"/>
              <a:cs typeface="Univers 55" charset="0"/>
            </a:endParaRPr>
          </a:p>
          <a:p>
            <a:pPr marL="457200" lvl="1" indent="0">
              <a:lnSpc>
                <a:spcPct val="90000"/>
              </a:lnSpc>
              <a:buNone/>
            </a:pPr>
            <a:endParaRPr lang="en-US" altLang="en-US" sz="2400" dirty="0" smtClean="0">
              <a:latin typeface="Univers 55" charset="0"/>
              <a:ea typeface="ＭＳ Ｐゴシック" charset="-128"/>
              <a:cs typeface="Univers 55" charset="0"/>
            </a:endParaRPr>
          </a:p>
        </p:txBody>
      </p:sp>
      <p:sp>
        <p:nvSpPr>
          <p:cNvPr id="2" name="Title 1"/>
          <p:cNvSpPr>
            <a:spLocks noGrp="1"/>
          </p:cNvSpPr>
          <p:nvPr>
            <p:ph type="title"/>
          </p:nvPr>
        </p:nvSpPr>
        <p:spPr/>
        <p:txBody>
          <a:bodyPr/>
          <a:lstStyle/>
          <a:p>
            <a:r>
              <a:rPr lang="en-US" dirty="0" smtClean="0"/>
              <a:t>Going to College is Exciting!</a:t>
            </a:r>
            <a:endParaRPr lang="en-US" dirty="0"/>
          </a:p>
        </p:txBody>
      </p:sp>
    </p:spTree>
    <p:extLst>
      <p:ext uri="{BB962C8B-B14F-4D97-AF65-F5344CB8AC3E}">
        <p14:creationId xmlns:p14="http://schemas.microsoft.com/office/powerpoint/2010/main" val="2644783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Content Placeholder 2"/>
          <p:cNvSpPr>
            <a:spLocks noGrp="1"/>
          </p:cNvSpPr>
          <p:nvPr>
            <p:ph idx="1"/>
          </p:nvPr>
        </p:nvSpPr>
        <p:spPr>
          <a:xfrm>
            <a:off x="457200" y="1600200"/>
            <a:ext cx="8229600" cy="5029200"/>
          </a:xfrm>
        </p:spPr>
        <p:txBody>
          <a:bodyPr>
            <a:normAutofit fontScale="92500" lnSpcReduction="20000"/>
          </a:bodyPr>
          <a:lstStyle/>
          <a:p>
            <a:r>
              <a:rPr lang="en-US" altLang="en-US" dirty="0" smtClean="0">
                <a:latin typeface="Univers 55" charset="0"/>
                <a:ea typeface="ＭＳ Ｐゴシック" charset="-128"/>
                <a:cs typeface="Univers 55" charset="0"/>
              </a:rPr>
              <a:t>Biological or adoptive </a:t>
            </a:r>
            <a:r>
              <a:rPr lang="en-US" altLang="en-US" b="1" dirty="0" smtClean="0">
                <a:latin typeface="Univers 55" charset="0"/>
                <a:ea typeface="ＭＳ Ｐゴシック" charset="-128"/>
                <a:cs typeface="Univers 55" charset="0"/>
              </a:rPr>
              <a:t>parents married to each other</a:t>
            </a:r>
          </a:p>
          <a:p>
            <a:r>
              <a:rPr lang="en-US" altLang="en-US" dirty="0" smtClean="0">
                <a:latin typeface="Univers 55" charset="0"/>
                <a:ea typeface="ＭＳ Ｐゴシック" charset="-128"/>
                <a:cs typeface="Univers 55" charset="0"/>
              </a:rPr>
              <a:t>Biological or adoptive parents who are </a:t>
            </a:r>
            <a:r>
              <a:rPr lang="en-US" altLang="en-US" b="1" dirty="0" smtClean="0">
                <a:latin typeface="Univers 55" charset="0"/>
                <a:ea typeface="ＭＳ Ｐゴシック" charset="-128"/>
                <a:cs typeface="Univers 55" charset="0"/>
              </a:rPr>
              <a:t>not married to each other and are living together </a:t>
            </a:r>
          </a:p>
          <a:p>
            <a:r>
              <a:rPr lang="en-US" altLang="en-US" dirty="0" smtClean="0">
                <a:latin typeface="Univers 55" charset="0"/>
                <a:ea typeface="ＭＳ Ｐゴシック" charset="-128"/>
                <a:cs typeface="Univers 55" charset="0"/>
              </a:rPr>
              <a:t>A </a:t>
            </a:r>
            <a:r>
              <a:rPr lang="en-US" altLang="en-US" b="1" dirty="0" smtClean="0">
                <a:latin typeface="Univers 55" charset="0"/>
                <a:ea typeface="ＭＳ Ｐゴシック" charset="-128"/>
                <a:cs typeface="Univers 55" charset="0"/>
              </a:rPr>
              <a:t>single parent </a:t>
            </a:r>
            <a:r>
              <a:rPr lang="en-US" altLang="en-US" dirty="0" smtClean="0">
                <a:latin typeface="Univers 55" charset="0"/>
                <a:ea typeface="ＭＳ Ｐゴシック" charset="-128"/>
                <a:cs typeface="Univers 55" charset="0"/>
              </a:rPr>
              <a:t>who is widowed or never married </a:t>
            </a:r>
          </a:p>
          <a:p>
            <a:r>
              <a:rPr lang="en-US" altLang="en-US" b="1" dirty="0" smtClean="0">
                <a:latin typeface="Univers 55" charset="0"/>
                <a:ea typeface="ＭＳ Ｐゴシック" charset="-128"/>
                <a:cs typeface="Univers 55" charset="0"/>
              </a:rPr>
              <a:t>Separated/Divorced parents not living together </a:t>
            </a:r>
            <a:r>
              <a:rPr lang="en-US" altLang="en-US" dirty="0" smtClean="0">
                <a:latin typeface="Univers 55" charset="0"/>
                <a:ea typeface="ＭＳ Ｐゴシック" charset="-128"/>
                <a:cs typeface="Univers 55" charset="0"/>
              </a:rPr>
              <a:t>– list the parent with whom the student lived most often – include stepparent information if the parent has remarried</a:t>
            </a:r>
          </a:p>
          <a:p>
            <a:r>
              <a:rPr lang="en-US" altLang="en-US" dirty="0" smtClean="0">
                <a:latin typeface="Univers 55" charset="0"/>
                <a:ea typeface="ＭＳ Ｐゴシック" charset="-128"/>
                <a:cs typeface="Univers 55" charset="0"/>
              </a:rPr>
              <a:t>Don’t forget your </a:t>
            </a:r>
            <a:r>
              <a:rPr lang="en-US" altLang="en-US" b="1" dirty="0" smtClean="0">
                <a:latin typeface="Univers 55" charset="0"/>
                <a:ea typeface="ＭＳ Ｐゴシック" charset="-128"/>
                <a:cs typeface="Univers 55" charset="0"/>
              </a:rPr>
              <a:t>stepparent’s information</a:t>
            </a:r>
          </a:p>
        </p:txBody>
      </p:sp>
      <p:sp>
        <p:nvSpPr>
          <p:cNvPr id="2" name="Title 1"/>
          <p:cNvSpPr>
            <a:spLocks noGrp="1"/>
          </p:cNvSpPr>
          <p:nvPr>
            <p:ph type="title"/>
          </p:nvPr>
        </p:nvSpPr>
        <p:spPr/>
        <p:txBody>
          <a:bodyPr/>
          <a:lstStyle/>
          <a:p>
            <a:r>
              <a:rPr lang="en-US" dirty="0" smtClean="0"/>
              <a:t>Who are your “FAFSA” Parents?</a:t>
            </a:r>
            <a:endParaRPr lang="en-US" dirty="0"/>
          </a:p>
        </p:txBody>
      </p:sp>
    </p:spTree>
    <p:extLst>
      <p:ext uri="{BB962C8B-B14F-4D97-AF65-F5344CB8AC3E}">
        <p14:creationId xmlns:p14="http://schemas.microsoft.com/office/powerpoint/2010/main" val="3729766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p:cNvSpPr>
            <a:spLocks noGrp="1"/>
          </p:cNvSpPr>
          <p:nvPr>
            <p:ph idx="1"/>
          </p:nvPr>
        </p:nvSpPr>
        <p:spPr/>
        <p:txBody>
          <a:bodyPr>
            <a:noAutofit/>
          </a:bodyPr>
          <a:lstStyle/>
          <a:p>
            <a:r>
              <a:rPr lang="en-US" altLang="en-US" dirty="0" smtClean="0">
                <a:latin typeface="Univers 55" charset="0"/>
                <a:ea typeface="ＭＳ Ｐゴシック" charset="-128"/>
                <a:cs typeface="Univers 55" charset="0"/>
              </a:rPr>
              <a:t>Student</a:t>
            </a:r>
          </a:p>
          <a:p>
            <a:r>
              <a:rPr lang="en-US" altLang="en-US" dirty="0" smtClean="0">
                <a:latin typeface="Univers 55" charset="0"/>
                <a:ea typeface="ＭＳ Ｐゴシック" charset="-128"/>
                <a:cs typeface="Univers 55" charset="0"/>
              </a:rPr>
              <a:t>Student’s parent(s)</a:t>
            </a:r>
          </a:p>
          <a:p>
            <a:r>
              <a:rPr lang="en-US" altLang="en-US" dirty="0" smtClean="0">
                <a:latin typeface="Univers 55" charset="0"/>
                <a:ea typeface="ＭＳ Ｐゴシック" charset="-128"/>
                <a:cs typeface="Univers 55" charset="0"/>
              </a:rPr>
              <a:t>Parent(s)’ other children </a:t>
            </a:r>
            <a:r>
              <a:rPr lang="en-US" altLang="en-US" sz="2400" dirty="0" smtClean="0">
                <a:latin typeface="Univers 55" charset="0"/>
                <a:ea typeface="ＭＳ Ｐゴシック" charset="-128"/>
                <a:cs typeface="Univers 55" charset="0"/>
              </a:rPr>
              <a:t>if they will receive more than half of their support from the parent or would be considered “dependent” if they filed a FAFSA</a:t>
            </a:r>
          </a:p>
          <a:p>
            <a:r>
              <a:rPr lang="en-US" altLang="en-US" dirty="0" smtClean="0">
                <a:latin typeface="Univers 55" charset="0"/>
                <a:ea typeface="ＭＳ Ｐゴシック" charset="-128"/>
                <a:cs typeface="Univers 55" charset="0"/>
              </a:rPr>
              <a:t>Other people who </a:t>
            </a:r>
            <a:r>
              <a:rPr lang="en-US" altLang="en-US" sz="2400" dirty="0" smtClean="0">
                <a:latin typeface="Univers 55" charset="0"/>
                <a:ea typeface="ＭＳ Ｐゴシック" charset="-128"/>
                <a:cs typeface="Univers 55" charset="0"/>
              </a:rPr>
              <a:t>now </a:t>
            </a:r>
            <a:r>
              <a:rPr lang="en-US" altLang="en-US" sz="2400" i="1" dirty="0" smtClean="0">
                <a:latin typeface="Univers 55" charset="0"/>
                <a:ea typeface="ＭＳ Ｐゴシック" charset="-128"/>
                <a:cs typeface="Univers 55" charset="0"/>
              </a:rPr>
              <a:t>live with the parent(s) </a:t>
            </a:r>
            <a:r>
              <a:rPr lang="en-US" altLang="en-US" sz="2400" dirty="0" smtClean="0">
                <a:latin typeface="Univers 55" charset="0"/>
                <a:ea typeface="ＭＳ Ｐゴシック" charset="-128"/>
                <a:cs typeface="Univers 55" charset="0"/>
              </a:rPr>
              <a:t>and who will receive more than half of their support from the parent(s) and will continue to receive that support</a:t>
            </a:r>
          </a:p>
        </p:txBody>
      </p:sp>
      <p:pic>
        <p:nvPicPr>
          <p:cNvPr id="98308" name="Picture 5" descr="C:\Users\rstelma\AppData\Local\Microsoft\Windows\Temporary Internet Files\Content.IE5\DOFZYR0F\MP90044252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199" y="1275254"/>
            <a:ext cx="2201917" cy="1467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Household Information</a:t>
            </a:r>
            <a:endParaRPr lang="en-US" dirty="0"/>
          </a:p>
        </p:txBody>
      </p:sp>
    </p:spTree>
    <p:extLst>
      <p:ext uri="{BB962C8B-B14F-4D97-AF65-F5344CB8AC3E}">
        <p14:creationId xmlns:p14="http://schemas.microsoft.com/office/powerpoint/2010/main" val="1430293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85800" y="0"/>
            <a:ext cx="8229600" cy="1611313"/>
          </a:xfrm>
        </p:spPr>
        <p:txBody>
          <a:bodyPr/>
          <a:lstStyle/>
          <a:p>
            <a:r>
              <a:rPr lang="en-US" altLang="en-US" smtClean="0">
                <a:latin typeface="Univers 55" charset="0"/>
                <a:ea typeface="ＭＳ Ｐゴシック" charset="-128"/>
                <a:cs typeface="Arial" charset="0"/>
              </a:rPr>
              <a:t>Parent and Student FAFSA Information</a:t>
            </a:r>
          </a:p>
        </p:txBody>
      </p:sp>
      <p:sp>
        <p:nvSpPr>
          <p:cNvPr id="16387" name="Content Placeholder 2"/>
          <p:cNvSpPr>
            <a:spLocks noGrp="1"/>
          </p:cNvSpPr>
          <p:nvPr>
            <p:ph idx="1"/>
          </p:nvPr>
        </p:nvSpPr>
        <p:spPr>
          <a:xfrm>
            <a:off x="685800" y="1905000"/>
            <a:ext cx="8229600" cy="4525963"/>
          </a:xfrm>
        </p:spPr>
        <p:txBody>
          <a:bodyPr>
            <a:normAutofit fontScale="92500"/>
          </a:bodyPr>
          <a:lstStyle/>
          <a:p>
            <a:r>
              <a:rPr lang="en-US" altLang="en-US" dirty="0" smtClean="0">
                <a:latin typeface="Univers 55" charset="0"/>
                <a:ea typeface="ＭＳ Ｐゴシック" charset="-128"/>
                <a:cs typeface="Arial" charset="0"/>
              </a:rPr>
              <a:t>Student’s Adjusted Gross Income, earnings from work, tax liability - from IRS form</a:t>
            </a:r>
          </a:p>
          <a:p>
            <a:r>
              <a:rPr lang="en-US" altLang="en-US" dirty="0" smtClean="0">
                <a:latin typeface="Univers 55" charset="0"/>
                <a:ea typeface="ＭＳ Ｐゴシック" charset="-128"/>
                <a:cs typeface="Arial" charset="0"/>
              </a:rPr>
              <a:t>Untaxed Income</a:t>
            </a:r>
          </a:p>
          <a:p>
            <a:r>
              <a:rPr lang="en-US" altLang="en-US" dirty="0" smtClean="0">
                <a:latin typeface="Univers 55" charset="0"/>
                <a:ea typeface="ＭＳ Ｐゴシック" charset="-128"/>
                <a:cs typeface="Arial" charset="0"/>
              </a:rPr>
              <a:t>Other financial information</a:t>
            </a:r>
          </a:p>
          <a:p>
            <a:r>
              <a:rPr lang="en-US" altLang="en-US" dirty="0" smtClean="0">
                <a:latin typeface="Univers 55" charset="0"/>
                <a:ea typeface="ＭＳ Ｐゴシック" charset="-128"/>
                <a:cs typeface="Arial" charset="0"/>
              </a:rPr>
              <a:t>Asset Information – including</a:t>
            </a:r>
          </a:p>
          <a:p>
            <a:pPr lvl="1"/>
            <a:r>
              <a:rPr lang="en-US" altLang="en-US" sz="2400" dirty="0" smtClean="0">
                <a:latin typeface="Univers 55" charset="0"/>
                <a:ea typeface="ＭＳ Ｐゴシック" charset="-128"/>
                <a:cs typeface="Arial" charset="0"/>
              </a:rPr>
              <a:t>Cash, savings, checking accounts</a:t>
            </a:r>
          </a:p>
          <a:p>
            <a:pPr lvl="1"/>
            <a:r>
              <a:rPr lang="en-US" altLang="en-US" sz="2400" dirty="0" smtClean="0">
                <a:latin typeface="Univers 55" charset="0"/>
                <a:ea typeface="ＭＳ Ｐゴシック" charset="-128"/>
                <a:cs typeface="Arial" charset="0"/>
              </a:rPr>
              <a:t>Other real estate and investments</a:t>
            </a:r>
          </a:p>
          <a:p>
            <a:pPr lvl="1"/>
            <a:r>
              <a:rPr lang="en-US" altLang="en-US" sz="2400" dirty="0" smtClean="0">
                <a:latin typeface="Univers 55" charset="0"/>
                <a:ea typeface="ＭＳ Ｐゴシック" charset="-128"/>
                <a:cs typeface="Arial" charset="0"/>
              </a:rPr>
              <a:t>Business (Small family business – not reported)</a:t>
            </a:r>
          </a:p>
          <a:p>
            <a:pPr lvl="1"/>
            <a:r>
              <a:rPr lang="en-US" altLang="en-US" sz="2400" dirty="0" smtClean="0">
                <a:latin typeface="Univers 55" charset="0"/>
                <a:ea typeface="ＭＳ Ｐゴシック" charset="-128"/>
                <a:cs typeface="Arial" charset="0"/>
              </a:rPr>
              <a:t>Investment Farm (Family farm – not reported)</a:t>
            </a:r>
          </a:p>
        </p:txBody>
      </p:sp>
    </p:spTree>
    <p:extLst>
      <p:ext uri="{BB962C8B-B14F-4D97-AF65-F5344CB8AC3E}">
        <p14:creationId xmlns:p14="http://schemas.microsoft.com/office/powerpoint/2010/main" val="208114959"/>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3"/>
          <p:cNvSpPr>
            <a:spLocks noGrp="1"/>
          </p:cNvSpPr>
          <p:nvPr>
            <p:ph idx="1"/>
          </p:nvPr>
        </p:nvSpPr>
        <p:spPr/>
        <p:txBody>
          <a:bodyPr>
            <a:normAutofit fontScale="77500" lnSpcReduction="20000"/>
          </a:bodyPr>
          <a:lstStyle/>
          <a:p>
            <a:r>
              <a:rPr lang="en-US" altLang="en-US" sz="3300" dirty="0">
                <a:latin typeface="Univers 55" charset="0"/>
                <a:ea typeface="ＭＳ Ｐゴシック" charset="-128"/>
                <a:cs typeface="Univers 55" charset="0"/>
              </a:rPr>
              <a:t>Students and parents provide information about taxable and untaxed income and benefits when filing the </a:t>
            </a:r>
            <a:r>
              <a:rPr lang="en-US" altLang="en-US" sz="3300" dirty="0" smtClean="0">
                <a:latin typeface="Univers 55" charset="0"/>
                <a:ea typeface="ＭＳ Ｐゴシック" charset="-128"/>
                <a:cs typeface="Univers 55" charset="0"/>
              </a:rPr>
              <a:t>FAFSA</a:t>
            </a:r>
          </a:p>
          <a:p>
            <a:r>
              <a:rPr lang="en-US" altLang="en-US" sz="3300" dirty="0" smtClean="0">
                <a:latin typeface="Univers 55" charset="0"/>
                <a:ea typeface="ＭＳ Ｐゴシック" charset="-128"/>
                <a:cs typeface="Univers 55" charset="0"/>
              </a:rPr>
              <a:t>Some tax filers may transfer data directly from the IRS using the IRS Data Retrieval Tool (IRS DRT)</a:t>
            </a:r>
          </a:p>
          <a:p>
            <a:r>
              <a:rPr lang="en-US" altLang="en-US" sz="3300" dirty="0" smtClean="0">
                <a:latin typeface="Univers 55" charset="0"/>
                <a:ea typeface="ＭＳ Ｐゴシック" charset="-128"/>
                <a:cs typeface="Univers 55" charset="0"/>
              </a:rPr>
              <a:t>Not all tax filers are eligible to use the IRS DRT</a:t>
            </a:r>
          </a:p>
          <a:p>
            <a:r>
              <a:rPr lang="en-US" altLang="en-US" sz="3300" dirty="0" smtClean="0">
                <a:latin typeface="Univers 55" charset="0"/>
                <a:ea typeface="ＭＳ Ｐゴシック" charset="-128"/>
                <a:cs typeface="Univers 55" charset="0"/>
              </a:rPr>
              <a:t>Using IRS DRT is the easiest</a:t>
            </a:r>
          </a:p>
          <a:p>
            <a:pPr marL="0" indent="0">
              <a:buNone/>
            </a:pPr>
            <a:r>
              <a:rPr lang="en-US" altLang="en-US" sz="3300" dirty="0">
                <a:latin typeface="Univers 55" charset="0"/>
                <a:ea typeface="ＭＳ Ｐゴシック" charset="-128"/>
                <a:cs typeface="Univers 55" charset="0"/>
              </a:rPr>
              <a:t> </a:t>
            </a:r>
            <a:r>
              <a:rPr lang="en-US" altLang="en-US" sz="3300" dirty="0" smtClean="0">
                <a:latin typeface="Univers 55" charset="0"/>
                <a:ea typeface="ＭＳ Ｐゴシック" charset="-128"/>
                <a:cs typeface="Univers 55" charset="0"/>
              </a:rPr>
              <a:t>   way to provide income</a:t>
            </a:r>
          </a:p>
          <a:p>
            <a:pPr marL="0" indent="0">
              <a:buNone/>
            </a:pPr>
            <a:r>
              <a:rPr lang="en-US" altLang="en-US" sz="3300" dirty="0">
                <a:latin typeface="Univers 55" charset="0"/>
                <a:ea typeface="ＭＳ Ｐゴシック" charset="-128"/>
                <a:cs typeface="Univers 55" charset="0"/>
              </a:rPr>
              <a:t> </a:t>
            </a:r>
            <a:r>
              <a:rPr lang="en-US" altLang="en-US" sz="3300" dirty="0" smtClean="0">
                <a:latin typeface="Univers 55" charset="0"/>
                <a:ea typeface="ＭＳ Ｐゴシック" charset="-128"/>
                <a:cs typeface="Univers 55" charset="0"/>
              </a:rPr>
              <a:t>   information on the FAFSA</a:t>
            </a:r>
            <a:endParaRPr lang="en-US" altLang="en-US" dirty="0" smtClean="0">
              <a:latin typeface="Univers 55" charset="0"/>
              <a:ea typeface="ＭＳ Ｐゴシック" charset="-128"/>
              <a:cs typeface="Univers 55" charset="0"/>
            </a:endParaRPr>
          </a:p>
          <a:p>
            <a:pPr marL="0" indent="0">
              <a:buNone/>
            </a:pPr>
            <a:endParaRPr lang="en-US" altLang="en-US" dirty="0">
              <a:latin typeface="Univers 55" charset="0"/>
              <a:ea typeface="ＭＳ Ｐゴシック" charset="-128"/>
              <a:cs typeface="Univers 55" charset="0"/>
            </a:endParaRPr>
          </a:p>
          <a:p>
            <a:pPr marL="0" indent="0">
              <a:buNone/>
            </a:pPr>
            <a:r>
              <a:rPr lang="en-US" altLang="en-US" dirty="0" smtClean="0">
                <a:latin typeface="Univers 55" charset="0"/>
                <a:ea typeface="ＭＳ Ｐゴシック" charset="-128"/>
                <a:cs typeface="Univers 55" charset="0"/>
              </a:rPr>
              <a:t>	</a:t>
            </a:r>
          </a:p>
        </p:txBody>
      </p:sp>
      <p:sp>
        <p:nvSpPr>
          <p:cNvPr id="2" name="Title 1"/>
          <p:cNvSpPr>
            <a:spLocks noGrp="1"/>
          </p:cNvSpPr>
          <p:nvPr>
            <p:ph type="title"/>
          </p:nvPr>
        </p:nvSpPr>
        <p:spPr/>
        <p:txBody>
          <a:bodyPr>
            <a:normAutofit fontScale="90000"/>
          </a:bodyPr>
          <a:lstStyle/>
          <a:p>
            <a:r>
              <a:rPr lang="en-US" dirty="0" smtClean="0"/>
              <a:t>Student and Parent Income Information</a:t>
            </a:r>
            <a:endParaRPr lang="en-US" dirty="0"/>
          </a:p>
        </p:txBody>
      </p:sp>
      <p:pic>
        <p:nvPicPr>
          <p:cNvPr id="1026" name="Picture 2" descr="C:\Users\rstelma\AppData\Local\Microsoft\Windows\Temporary Internet Files\Content.IE5\AETADU9M\irs[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4405312"/>
            <a:ext cx="2943225" cy="195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8140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3"/>
          <p:cNvSpPr>
            <a:spLocks noGrp="1"/>
          </p:cNvSpPr>
          <p:nvPr>
            <p:ph idx="1"/>
          </p:nvPr>
        </p:nvSpPr>
        <p:spPr>
          <a:xfrm>
            <a:off x="457200" y="1600200"/>
            <a:ext cx="8229600" cy="5105400"/>
          </a:xfrm>
        </p:spPr>
        <p:txBody>
          <a:bodyPr>
            <a:normAutofit/>
          </a:bodyPr>
          <a:lstStyle/>
          <a:p>
            <a:r>
              <a:rPr lang="en-US" altLang="en-US" sz="3600" dirty="0" smtClean="0">
                <a:latin typeface="Univers 55" charset="0"/>
                <a:ea typeface="ＭＳ Ｐゴシック" charset="-128"/>
                <a:cs typeface="Univers 55" charset="0"/>
              </a:rPr>
              <a:t>If you, your parents, or anyone in your parents’ household receive benefits from any of these federal programs, you may not need to provide a lot of income information on the FAFSA</a:t>
            </a:r>
          </a:p>
          <a:p>
            <a:pPr marL="0" indent="0">
              <a:buNone/>
            </a:pPr>
            <a:endParaRPr lang="en-US" altLang="en-US" sz="3600" dirty="0" smtClean="0">
              <a:latin typeface="Univers 55" charset="0"/>
              <a:ea typeface="ＭＳ Ｐゴシック" charset="-128"/>
              <a:cs typeface="Univers 55" charset="0"/>
            </a:endParaRPr>
          </a:p>
          <a:p>
            <a:pPr marL="0" indent="0">
              <a:buNone/>
            </a:pPr>
            <a:r>
              <a:rPr lang="en-US" altLang="en-US" dirty="0" smtClean="0">
                <a:latin typeface="Univers 55" charset="0"/>
                <a:ea typeface="ＭＳ Ｐゴシック" charset="-128"/>
                <a:cs typeface="Univers 55" charset="0"/>
              </a:rPr>
              <a:t>	</a:t>
            </a:r>
            <a:endParaRPr lang="en-US" altLang="en-US" sz="3000" dirty="0" smtClean="0">
              <a:latin typeface="Univers 55" charset="0"/>
              <a:ea typeface="ＭＳ Ｐゴシック" charset="-128"/>
              <a:cs typeface="Univers 55" charset="0"/>
            </a:endParaRPr>
          </a:p>
        </p:txBody>
      </p:sp>
      <p:sp>
        <p:nvSpPr>
          <p:cNvPr id="2" name="Title 1"/>
          <p:cNvSpPr>
            <a:spLocks noGrp="1"/>
          </p:cNvSpPr>
          <p:nvPr>
            <p:ph type="title"/>
          </p:nvPr>
        </p:nvSpPr>
        <p:spPr/>
        <p:txBody>
          <a:bodyPr/>
          <a:lstStyle/>
          <a:p>
            <a:r>
              <a:rPr lang="en-US" dirty="0" smtClean="0"/>
              <a:t>Means-Tested Benefits Questions</a:t>
            </a:r>
            <a:endParaRPr lang="en-US" dirty="0"/>
          </a:p>
        </p:txBody>
      </p:sp>
      <p:graphicFrame>
        <p:nvGraphicFramePr>
          <p:cNvPr id="3" name="Table 2"/>
          <p:cNvGraphicFramePr>
            <a:graphicFrameLocks noGrp="1"/>
          </p:cNvGraphicFramePr>
          <p:nvPr>
            <p:extLst/>
          </p:nvPr>
        </p:nvGraphicFramePr>
        <p:xfrm>
          <a:off x="533400" y="4648200"/>
          <a:ext cx="7924800" cy="1371600"/>
        </p:xfrm>
        <a:graphic>
          <a:graphicData uri="http://schemas.openxmlformats.org/drawingml/2006/table">
            <a:tbl>
              <a:tblPr firstRow="1" bandRow="1">
                <a:tableStyleId>{F5AB1C69-6EDB-4FF4-983F-18BD219EF322}</a:tableStyleId>
              </a:tblPr>
              <a:tblGrid>
                <a:gridCol w="48768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r>
                        <a:rPr lang="en-US" sz="2400" dirty="0" smtClean="0">
                          <a:solidFill>
                            <a:schemeClr val="tx1"/>
                          </a:solidFill>
                        </a:rPr>
                        <a:t>Supplemental</a:t>
                      </a:r>
                      <a:r>
                        <a:rPr lang="en-US" sz="2400" baseline="0" dirty="0" smtClean="0">
                          <a:solidFill>
                            <a:schemeClr val="tx1"/>
                          </a:solidFill>
                        </a:rPr>
                        <a:t> Security Income</a:t>
                      </a:r>
                      <a:endParaRPr lang="en-US" sz="2400" dirty="0">
                        <a:solidFill>
                          <a:schemeClr val="tx1"/>
                        </a:solidFill>
                      </a:endParaRPr>
                    </a:p>
                  </a:txBody>
                  <a:tcPr>
                    <a:solidFill>
                      <a:srgbClr val="CCFFCC"/>
                    </a:solidFill>
                  </a:tcPr>
                </a:tc>
                <a:tc>
                  <a:txBody>
                    <a:bodyPr/>
                    <a:lstStyle/>
                    <a:p>
                      <a:r>
                        <a:rPr lang="en-US" sz="2400" dirty="0" smtClean="0">
                          <a:solidFill>
                            <a:schemeClr val="tx1"/>
                          </a:solidFill>
                        </a:rPr>
                        <a:t>Medicaid</a:t>
                      </a:r>
                      <a:endParaRPr lang="en-US" sz="2400" dirty="0">
                        <a:solidFill>
                          <a:schemeClr val="tx1"/>
                        </a:solidFill>
                      </a:endParaRPr>
                    </a:p>
                  </a:txBody>
                  <a:tcPr>
                    <a:solidFill>
                      <a:srgbClr val="CCFFCC"/>
                    </a:solidFill>
                  </a:tcPr>
                </a:tc>
                <a:extLst>
                  <a:ext uri="{0D108BD9-81ED-4DB2-BD59-A6C34878D82A}">
                    <a16:rowId xmlns:a16="http://schemas.microsoft.com/office/drawing/2014/main" val="10000"/>
                  </a:ext>
                </a:extLst>
              </a:tr>
              <a:tr h="370840">
                <a:tc>
                  <a:txBody>
                    <a:bodyPr/>
                    <a:lstStyle/>
                    <a:p>
                      <a:r>
                        <a:rPr lang="en-US" sz="2400" b="1" smtClean="0"/>
                        <a:t>Free or Reduced School Lunch</a:t>
                      </a:r>
                      <a:endParaRPr lang="en-US" sz="2400" b="1" dirty="0"/>
                    </a:p>
                  </a:txBody>
                  <a:tcPr/>
                </a:tc>
                <a:tc>
                  <a:txBody>
                    <a:bodyPr/>
                    <a:lstStyle/>
                    <a:p>
                      <a:r>
                        <a:rPr lang="en-US" sz="2400" b="1" dirty="0" smtClean="0"/>
                        <a:t>SNAP</a:t>
                      </a:r>
                      <a:endParaRPr lang="en-US" sz="2400" b="1" dirty="0"/>
                    </a:p>
                  </a:txBody>
                  <a:tcPr/>
                </a:tc>
                <a:extLst>
                  <a:ext uri="{0D108BD9-81ED-4DB2-BD59-A6C34878D82A}">
                    <a16:rowId xmlns:a16="http://schemas.microsoft.com/office/drawing/2014/main" val="10001"/>
                  </a:ext>
                </a:extLst>
              </a:tr>
              <a:tr h="370840">
                <a:tc>
                  <a:txBody>
                    <a:bodyPr/>
                    <a:lstStyle/>
                    <a:p>
                      <a:r>
                        <a:rPr lang="en-US" sz="2400" b="1" smtClean="0"/>
                        <a:t>TANF</a:t>
                      </a:r>
                      <a:endParaRPr lang="en-US" sz="2400" b="1" dirty="0"/>
                    </a:p>
                  </a:txBody>
                  <a:tcPr/>
                </a:tc>
                <a:tc>
                  <a:txBody>
                    <a:bodyPr/>
                    <a:lstStyle/>
                    <a:p>
                      <a:r>
                        <a:rPr lang="en-US" sz="2400" b="1" dirty="0" smtClean="0"/>
                        <a:t>WIC</a:t>
                      </a:r>
                      <a:endParaRPr lang="en-US" sz="2400" b="1"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357167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85800" y="0"/>
            <a:ext cx="8229600" cy="1611313"/>
          </a:xfrm>
        </p:spPr>
        <p:txBody>
          <a:bodyPr/>
          <a:lstStyle/>
          <a:p>
            <a:r>
              <a:rPr lang="en-US" altLang="en-US" smtClean="0">
                <a:latin typeface="Univers 55" charset="0"/>
                <a:ea typeface="ＭＳ Ｐゴシック" charset="-128"/>
                <a:cs typeface="Arial" charset="0"/>
              </a:rPr>
              <a:t>Special Circumstances</a:t>
            </a:r>
          </a:p>
        </p:txBody>
      </p:sp>
      <p:sp>
        <p:nvSpPr>
          <p:cNvPr id="15363" name="Content Placeholder 2"/>
          <p:cNvSpPr>
            <a:spLocks noGrp="1"/>
          </p:cNvSpPr>
          <p:nvPr>
            <p:ph idx="1"/>
          </p:nvPr>
        </p:nvSpPr>
        <p:spPr>
          <a:xfrm>
            <a:off x="228600" y="1754188"/>
            <a:ext cx="8229600" cy="4524375"/>
          </a:xfrm>
        </p:spPr>
        <p:txBody>
          <a:bodyPr/>
          <a:lstStyle/>
          <a:p>
            <a:r>
              <a:rPr lang="en-US" altLang="en-US" dirty="0" smtClean="0">
                <a:latin typeface="Univers 55" charset="0"/>
                <a:ea typeface="ＭＳ Ｐゴシック" charset="-128"/>
                <a:cs typeface="Arial" charset="0"/>
              </a:rPr>
              <a:t>Unable to provide parental information</a:t>
            </a:r>
          </a:p>
          <a:p>
            <a:r>
              <a:rPr lang="en-US" altLang="en-US" dirty="0" smtClean="0">
                <a:latin typeface="Univers 55" charset="0"/>
                <a:ea typeface="ＭＳ Ｐゴシック" charset="-128"/>
                <a:cs typeface="Arial" charset="0"/>
              </a:rPr>
              <a:t>Student is instructed to complete the FAFSA with his/her financial information – submit it without parental information – and then to contact the Campus Financial Aid Office for further instruction</a:t>
            </a:r>
          </a:p>
        </p:txBody>
      </p:sp>
      <p:pic>
        <p:nvPicPr>
          <p:cNvPr id="153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5056625"/>
            <a:ext cx="2362200" cy="1518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8294327"/>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FAFSA Errors</a:t>
            </a:r>
            <a:endParaRPr lang="en-US" dirty="0"/>
          </a:p>
        </p:txBody>
      </p:sp>
      <p:sp>
        <p:nvSpPr>
          <p:cNvPr id="107523" name="Rectangle 3"/>
          <p:cNvSpPr>
            <a:spLocks noGrp="1" noChangeArrowheads="1"/>
          </p:cNvSpPr>
          <p:nvPr>
            <p:ph idx="1"/>
          </p:nvPr>
        </p:nvSpPr>
        <p:spPr>
          <a:xfrm>
            <a:off x="457200" y="1600200"/>
            <a:ext cx="8229600" cy="4876800"/>
          </a:xfrm>
        </p:spPr>
        <p:txBody>
          <a:bodyPr>
            <a:normAutofit fontScale="85000" lnSpcReduction="20000"/>
          </a:bodyPr>
          <a:lstStyle/>
          <a:p>
            <a:pPr marL="0" indent="0">
              <a:buNone/>
            </a:pPr>
            <a:r>
              <a:rPr lang="en-US" altLang="en-US" sz="2000" dirty="0" smtClean="0">
                <a:latin typeface="Univers 55" charset="0"/>
                <a:ea typeface="ＭＳ Ｐゴシック" charset="-128"/>
                <a:cs typeface="Univers 55" charset="0"/>
              </a:rPr>
              <a:t>  </a:t>
            </a:r>
            <a:endParaRPr lang="en-US" altLang="en-US" sz="3300" dirty="0" smtClean="0">
              <a:latin typeface="Univers 55" charset="0"/>
              <a:ea typeface="ＭＳ Ｐゴシック" charset="-128"/>
              <a:cs typeface="Univers 55" charset="0"/>
            </a:endParaRPr>
          </a:p>
          <a:p>
            <a:r>
              <a:rPr lang="en-US" altLang="en-US" sz="3300" dirty="0" smtClean="0">
                <a:latin typeface="Univers 55" charset="0"/>
                <a:ea typeface="ＭＳ Ｐゴシック" charset="-128"/>
                <a:cs typeface="Univers 55" charset="0"/>
              </a:rPr>
              <a:t>Mismatch on parent and student names, Social Security numbers, and dates of birth</a:t>
            </a:r>
          </a:p>
          <a:p>
            <a:r>
              <a:rPr lang="en-US" altLang="en-US" sz="3300" dirty="0" smtClean="0">
                <a:latin typeface="Univers 55" charset="0"/>
                <a:ea typeface="ＭＳ Ｐゴシック" charset="-128"/>
                <a:cs typeface="Univers 55" charset="0"/>
              </a:rPr>
              <a:t>Misreporting divorced and remarried parental information</a:t>
            </a:r>
          </a:p>
          <a:p>
            <a:r>
              <a:rPr lang="en-US" altLang="en-US" sz="3300" dirty="0" smtClean="0">
                <a:latin typeface="Univers 55" charset="0"/>
                <a:ea typeface="ＭＳ Ｐゴシック" charset="-128"/>
                <a:cs typeface="Univers 55" charset="0"/>
              </a:rPr>
              <a:t>Missing some income earned by parents or stepparents</a:t>
            </a:r>
          </a:p>
          <a:p>
            <a:r>
              <a:rPr lang="en-US" altLang="en-US" sz="3300" dirty="0" smtClean="0">
                <a:latin typeface="Univers 55" charset="0"/>
                <a:ea typeface="ＭＳ Ｐゴシック" charset="-128"/>
                <a:cs typeface="Univers 55" charset="0"/>
              </a:rPr>
              <a:t>Missing some untaxed income</a:t>
            </a:r>
          </a:p>
          <a:p>
            <a:r>
              <a:rPr lang="en-US" altLang="en-US" sz="3300" dirty="0" smtClean="0">
                <a:latin typeface="Univers 55" charset="0"/>
                <a:ea typeface="ＭＳ Ｐゴシック" charset="-128"/>
                <a:cs typeface="Univers 55" charset="0"/>
              </a:rPr>
              <a:t>Misreporting U.S. federal income taxes paid</a:t>
            </a:r>
          </a:p>
          <a:p>
            <a:r>
              <a:rPr lang="en-US" altLang="en-US" sz="3300" dirty="0" smtClean="0">
                <a:latin typeface="Univers 55" charset="0"/>
                <a:ea typeface="ＭＳ Ｐゴシック" charset="-128"/>
                <a:cs typeface="Univers 55" charset="0"/>
              </a:rPr>
              <a:t>Household size errors</a:t>
            </a:r>
          </a:p>
          <a:p>
            <a:r>
              <a:rPr lang="en-US" altLang="en-US" sz="3300" dirty="0" smtClean="0">
                <a:latin typeface="Univers 55" charset="0"/>
                <a:ea typeface="ＭＳ Ｐゴシック" charset="-128"/>
                <a:cs typeface="Univers 55" charset="0"/>
              </a:rPr>
              <a:t>Number of household members enrolled in college</a:t>
            </a:r>
          </a:p>
          <a:p>
            <a:endParaRPr lang="en-US" altLang="en-US" sz="800" dirty="0" smtClean="0">
              <a:latin typeface="Univers 55" charset="0"/>
              <a:ea typeface="ＭＳ Ｐゴシック" charset="-128"/>
              <a:cs typeface="Univers 55" charset="0"/>
            </a:endParaRPr>
          </a:p>
        </p:txBody>
      </p:sp>
    </p:spTree>
    <p:extLst>
      <p:ext uri="{BB962C8B-B14F-4D97-AF65-F5344CB8AC3E}">
        <p14:creationId xmlns:p14="http://schemas.microsoft.com/office/powerpoint/2010/main" val="239290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3"/>
          <p:cNvSpPr>
            <a:spLocks noGrp="1"/>
          </p:cNvSpPr>
          <p:nvPr>
            <p:ph idx="1"/>
          </p:nvPr>
        </p:nvSpPr>
        <p:spPr/>
        <p:txBody>
          <a:bodyPr>
            <a:normAutofit/>
          </a:bodyPr>
          <a:lstStyle/>
          <a:p>
            <a:r>
              <a:rPr lang="en-US" altLang="en-US" dirty="0" smtClean="0">
                <a:latin typeface="Univers 55" charset="0"/>
                <a:ea typeface="ＭＳ Ｐゴシック" charset="-128"/>
                <a:cs typeface="Univers 55" charset="0"/>
              </a:rPr>
              <a:t>Student Aid Report</a:t>
            </a:r>
          </a:p>
          <a:p>
            <a:pPr lvl="1"/>
            <a:r>
              <a:rPr lang="en-US" altLang="en-US" dirty="0" smtClean="0">
                <a:latin typeface="Univers 55" charset="0"/>
                <a:ea typeface="ＭＳ Ｐゴシック" charset="-128"/>
                <a:cs typeface="Univers 55" charset="0"/>
              </a:rPr>
              <a:t>Includes an estimate for Federal Pell Grant and Federal Direct Loan eligibility</a:t>
            </a:r>
          </a:p>
          <a:p>
            <a:pPr lvl="1"/>
            <a:r>
              <a:rPr lang="en-US" altLang="en-US" dirty="0" smtClean="0">
                <a:latin typeface="Univers 55" charset="0"/>
                <a:ea typeface="ＭＳ Ｐゴシック" charset="-128"/>
                <a:cs typeface="Univers 55" charset="0"/>
              </a:rPr>
              <a:t>Links to College Navigator for detailed information about the institutions selected, including graduation, retention and transfer-out rates</a:t>
            </a:r>
          </a:p>
          <a:p>
            <a:r>
              <a:rPr lang="en-US" altLang="en-US" dirty="0" smtClean="0">
                <a:latin typeface="Univers 55" charset="0"/>
                <a:ea typeface="ＭＳ Ｐゴシック" charset="-128"/>
                <a:cs typeface="Univers 55" charset="0"/>
              </a:rPr>
              <a:t>Campus financial aid office gets your information</a:t>
            </a:r>
          </a:p>
        </p:txBody>
      </p:sp>
      <p:sp>
        <p:nvSpPr>
          <p:cNvPr id="2" name="Title 1"/>
          <p:cNvSpPr>
            <a:spLocks noGrp="1"/>
          </p:cNvSpPr>
          <p:nvPr>
            <p:ph type="title"/>
          </p:nvPr>
        </p:nvSpPr>
        <p:spPr/>
        <p:txBody>
          <a:bodyPr/>
          <a:lstStyle/>
          <a:p>
            <a:r>
              <a:rPr lang="en-US" dirty="0" smtClean="0"/>
              <a:t>After you submit your FAFSA</a:t>
            </a:r>
            <a:endParaRPr lang="en-US" dirty="0"/>
          </a:p>
        </p:txBody>
      </p:sp>
    </p:spTree>
    <p:extLst>
      <p:ext uri="{BB962C8B-B14F-4D97-AF65-F5344CB8AC3E}">
        <p14:creationId xmlns:p14="http://schemas.microsoft.com/office/powerpoint/2010/main" val="3792803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Subtitle 2"/>
          <p:cNvSpPr>
            <a:spLocks noGrp="1"/>
          </p:cNvSpPr>
          <p:nvPr>
            <p:ph idx="1"/>
          </p:nvPr>
        </p:nvSpPr>
        <p:spPr/>
        <p:txBody>
          <a:bodyPr/>
          <a:lstStyle/>
          <a:p>
            <a:pPr marL="347663" indent="-347663" defTabSz="914400">
              <a:buFont typeface="Arial" charset="0"/>
              <a:buNone/>
              <a:tabLst>
                <a:tab pos="55563" algn="l"/>
              </a:tabLst>
            </a:pPr>
            <a:r>
              <a:rPr lang="en-US" altLang="en-US" dirty="0" smtClean="0">
                <a:latin typeface="Univers 55" charset="0"/>
                <a:ea typeface="ＭＳ Ｐゴシック" charset="-128"/>
                <a:cs typeface="Univers 55" charset="0"/>
              </a:rPr>
              <a:t>FAFSA Day across the state in October</a:t>
            </a:r>
          </a:p>
          <a:p>
            <a:pPr marL="347663" indent="-347663" defTabSz="914400">
              <a:buFont typeface="Arial" charset="0"/>
              <a:buNone/>
              <a:tabLst>
                <a:tab pos="55563" algn="l"/>
              </a:tabLst>
            </a:pPr>
            <a:r>
              <a:rPr lang="en-US" altLang="en-US" dirty="0" smtClean="0">
                <a:latin typeface="Univers 55" charset="0"/>
                <a:ea typeface="ＭＳ Ｐゴシック" charset="-128"/>
                <a:cs typeface="Univers 55" charset="0"/>
              </a:rPr>
              <a:t>Many campuses hold special days for local students to complete the FAFSA with their help.</a:t>
            </a:r>
          </a:p>
        </p:txBody>
      </p:sp>
      <p:sp>
        <p:nvSpPr>
          <p:cNvPr id="111620" name="Text Box 4"/>
          <p:cNvSpPr txBox="1">
            <a:spLocks noChangeArrowheads="1"/>
          </p:cNvSpPr>
          <p:nvPr/>
        </p:nvSpPr>
        <p:spPr bwMode="auto">
          <a:xfrm>
            <a:off x="1828800" y="6000750"/>
            <a:ext cx="2514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286D8C"/>
              </a:buClr>
              <a:buFont typeface="Arial" charset="0"/>
              <a:buChar char="•"/>
              <a:defRPr sz="2400">
                <a:solidFill>
                  <a:schemeClr val="tx1"/>
                </a:solidFill>
                <a:latin typeface="Univers 55" charset="0"/>
                <a:ea typeface="ＭＳ Ｐゴシック" charset="-128"/>
                <a:cs typeface="Univers 55" charset="0"/>
              </a:defRPr>
            </a:lvl1pPr>
            <a:lvl2pPr marL="742950" indent="-285750" eaLnBrk="0" hangingPunct="0">
              <a:spcBef>
                <a:spcPct val="20000"/>
              </a:spcBef>
              <a:buFont typeface="Arial" charset="0"/>
              <a:buChar char="–"/>
              <a:defRPr>
                <a:solidFill>
                  <a:schemeClr val="tx1"/>
                </a:solidFill>
                <a:latin typeface="Univers 55" charset="0"/>
                <a:ea typeface="ＭＳ Ｐゴシック" charset="-128"/>
                <a:cs typeface="Univers 55" charset="0"/>
              </a:defRPr>
            </a:lvl2pPr>
            <a:lvl3pPr marL="1143000" indent="-228600" eaLnBrk="0" hangingPunct="0">
              <a:spcBef>
                <a:spcPct val="20000"/>
              </a:spcBef>
              <a:buClr>
                <a:srgbClr val="286D8C"/>
              </a:buClr>
              <a:buFont typeface="Arial" charset="0"/>
              <a:buChar char="•"/>
              <a:defRPr>
                <a:solidFill>
                  <a:schemeClr val="tx1"/>
                </a:solidFill>
                <a:latin typeface="Univers 55" charset="0"/>
                <a:ea typeface="ＭＳ Ｐゴシック" charset="-128"/>
                <a:cs typeface="Univers 55" charset="0"/>
              </a:defRPr>
            </a:lvl3pPr>
            <a:lvl4pPr marL="1600200" indent="-228600" eaLnBrk="0" hangingPunct="0">
              <a:spcBef>
                <a:spcPct val="20000"/>
              </a:spcBef>
              <a:buFont typeface="Arial" charset="0"/>
              <a:buChar char="–"/>
              <a:defRPr>
                <a:solidFill>
                  <a:schemeClr val="tx1"/>
                </a:solidFill>
                <a:latin typeface="Univers 55" charset="0"/>
                <a:ea typeface="ＭＳ Ｐゴシック" charset="-128"/>
                <a:cs typeface="Univers 55" charset="0"/>
              </a:defRPr>
            </a:lvl4pPr>
            <a:lvl5pPr marL="2057400" indent="-228600" eaLnBrk="0" hangingPunct="0">
              <a:spcBef>
                <a:spcPct val="20000"/>
              </a:spcBef>
              <a:buFont typeface="Arial" charset="0"/>
              <a:buChar char="»"/>
              <a:defRPr sz="1600">
                <a:solidFill>
                  <a:schemeClr val="tx1"/>
                </a:solidFill>
                <a:latin typeface="Univers 55" charset="0"/>
                <a:ea typeface="ＭＳ Ｐゴシック" charset="-128"/>
                <a:cs typeface="Univers 55" charset="0"/>
              </a:defRPr>
            </a:lvl5pPr>
            <a:lvl6pPr marL="2514600" indent="-228600" defTabSz="457200" eaLnBrk="0" fontAlgn="base" hangingPunct="0">
              <a:spcBef>
                <a:spcPct val="20000"/>
              </a:spcBef>
              <a:spcAft>
                <a:spcPct val="0"/>
              </a:spcAft>
              <a:buFont typeface="Arial" charset="0"/>
              <a:buChar char="»"/>
              <a:defRPr sz="1600">
                <a:solidFill>
                  <a:schemeClr val="tx1"/>
                </a:solidFill>
                <a:latin typeface="Univers 55" charset="0"/>
                <a:ea typeface="ＭＳ Ｐゴシック" charset="-128"/>
                <a:cs typeface="Univers 55" charset="0"/>
              </a:defRPr>
            </a:lvl6pPr>
            <a:lvl7pPr marL="2971800" indent="-228600" defTabSz="457200" eaLnBrk="0" fontAlgn="base" hangingPunct="0">
              <a:spcBef>
                <a:spcPct val="20000"/>
              </a:spcBef>
              <a:spcAft>
                <a:spcPct val="0"/>
              </a:spcAft>
              <a:buFont typeface="Arial" charset="0"/>
              <a:buChar char="»"/>
              <a:defRPr sz="1600">
                <a:solidFill>
                  <a:schemeClr val="tx1"/>
                </a:solidFill>
                <a:latin typeface="Univers 55" charset="0"/>
                <a:ea typeface="ＭＳ Ｐゴシック" charset="-128"/>
                <a:cs typeface="Univers 55" charset="0"/>
              </a:defRPr>
            </a:lvl7pPr>
            <a:lvl8pPr marL="3429000" indent="-228600" defTabSz="457200" eaLnBrk="0" fontAlgn="base" hangingPunct="0">
              <a:spcBef>
                <a:spcPct val="20000"/>
              </a:spcBef>
              <a:spcAft>
                <a:spcPct val="0"/>
              </a:spcAft>
              <a:buFont typeface="Arial" charset="0"/>
              <a:buChar char="»"/>
              <a:defRPr sz="1600">
                <a:solidFill>
                  <a:schemeClr val="tx1"/>
                </a:solidFill>
                <a:latin typeface="Univers 55" charset="0"/>
                <a:ea typeface="ＭＳ Ｐゴシック" charset="-128"/>
                <a:cs typeface="Univers 55" charset="0"/>
              </a:defRPr>
            </a:lvl8pPr>
            <a:lvl9pPr marL="3886200" indent="-228600" defTabSz="457200" eaLnBrk="0" fontAlgn="base" hangingPunct="0">
              <a:spcBef>
                <a:spcPct val="20000"/>
              </a:spcBef>
              <a:spcAft>
                <a:spcPct val="0"/>
              </a:spcAft>
              <a:buFont typeface="Arial" charset="0"/>
              <a:buChar char="»"/>
              <a:defRPr sz="1600">
                <a:solidFill>
                  <a:schemeClr val="tx1"/>
                </a:solidFill>
                <a:latin typeface="Univers 55" charset="0"/>
                <a:ea typeface="ＭＳ Ｐゴシック" charset="-128"/>
                <a:cs typeface="Univers 55" charset="0"/>
              </a:defRPr>
            </a:lvl9pPr>
          </a:lstStyle>
          <a:p>
            <a:pPr eaLnBrk="1" hangingPunct="1">
              <a:spcBef>
                <a:spcPct val="50000"/>
              </a:spcBef>
              <a:buClrTx/>
              <a:buFontTx/>
              <a:buNone/>
            </a:pPr>
            <a:endParaRPr lang="en-US" altLang="en-US" sz="1800">
              <a:solidFill>
                <a:srgbClr val="000000"/>
              </a:solidFill>
              <a:latin typeface="Arial" charset="0"/>
            </a:endParaRPr>
          </a:p>
        </p:txBody>
      </p:sp>
      <p:pic>
        <p:nvPicPr>
          <p:cNvPr id="1116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9225" y="3834743"/>
            <a:ext cx="7724775" cy="304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FAFSA Help</a:t>
            </a:r>
            <a:endParaRPr lang="en-US" dirty="0"/>
          </a:p>
        </p:txBody>
      </p:sp>
    </p:spTree>
    <p:extLst>
      <p:ext uri="{BB962C8B-B14F-4D97-AF65-F5344CB8AC3E}">
        <p14:creationId xmlns:p14="http://schemas.microsoft.com/office/powerpoint/2010/main" val="2726003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p:cNvSpPr>
          <p:nvPr>
            <p:ph idx="1"/>
          </p:nvPr>
        </p:nvSpPr>
        <p:spPr/>
        <p:txBody>
          <a:bodyPr>
            <a:normAutofit fontScale="92500" lnSpcReduction="10000"/>
          </a:bodyPr>
          <a:lstStyle/>
          <a:p>
            <a:pPr marL="342900" indent="-342900" algn="l">
              <a:buFont typeface="Arial" pitchFamily="34" charset="0"/>
              <a:buChar char="•"/>
              <a:defRPr/>
            </a:pPr>
            <a:r>
              <a:rPr lang="en-US" dirty="0" smtClean="0">
                <a:solidFill>
                  <a:schemeClr val="tx1"/>
                </a:solidFill>
                <a:latin typeface="Univers 55" pitchFamily="74" charset="0"/>
                <a:ea typeface="ＭＳ Ｐゴシック" pitchFamily="-112" charset="-128"/>
                <a:cs typeface="Univers 55" pitchFamily="74" charset="0"/>
              </a:rPr>
              <a:t>Apply Early (as soon after October 1 as possible)</a:t>
            </a:r>
          </a:p>
          <a:p>
            <a:pPr marL="342900" indent="-342900" algn="l">
              <a:buFont typeface="Arial" pitchFamily="34" charset="0"/>
              <a:buChar char="•"/>
              <a:defRPr/>
            </a:pPr>
            <a:r>
              <a:rPr lang="en-US" dirty="0" smtClean="0">
                <a:solidFill>
                  <a:schemeClr val="tx1"/>
                </a:solidFill>
                <a:latin typeface="Univers 55" pitchFamily="74" charset="0"/>
                <a:ea typeface="ＭＳ Ｐゴシック" pitchFamily="-112" charset="-128"/>
                <a:cs typeface="Univers 55" pitchFamily="74" charset="0"/>
              </a:rPr>
              <a:t>Meet your college’s deadlines</a:t>
            </a:r>
          </a:p>
          <a:p>
            <a:pPr marL="342900" indent="-342900" algn="l">
              <a:buFont typeface="Arial" pitchFamily="34" charset="0"/>
              <a:buChar char="•"/>
              <a:defRPr/>
            </a:pPr>
            <a:r>
              <a:rPr lang="en-US" dirty="0" smtClean="0">
                <a:solidFill>
                  <a:schemeClr val="tx1"/>
                </a:solidFill>
                <a:latin typeface="Univers 55" pitchFamily="74" charset="0"/>
                <a:ea typeface="ＭＳ Ｐゴシック" pitchFamily="-112" charset="-128"/>
                <a:cs typeface="Univers 55" pitchFamily="74" charset="0"/>
              </a:rPr>
              <a:t>Do not wait until you are admitted</a:t>
            </a:r>
          </a:p>
          <a:p>
            <a:pPr marL="342900" indent="-342900" algn="l">
              <a:buFont typeface="Arial" pitchFamily="34" charset="0"/>
              <a:buChar char="•"/>
              <a:defRPr/>
            </a:pPr>
            <a:r>
              <a:rPr lang="en-US" dirty="0" smtClean="0">
                <a:solidFill>
                  <a:schemeClr val="tx1"/>
                </a:solidFill>
                <a:latin typeface="Univers 55" pitchFamily="74" charset="0"/>
                <a:ea typeface="ＭＳ Ｐゴシック" pitchFamily="-112" charset="-128"/>
                <a:cs typeface="Univers 55" pitchFamily="74" charset="0"/>
              </a:rPr>
              <a:t>Complete all questions accurately</a:t>
            </a:r>
          </a:p>
          <a:p>
            <a:pPr marL="342900" indent="-342900" algn="l">
              <a:buFont typeface="Arial" pitchFamily="34" charset="0"/>
              <a:buChar char="•"/>
              <a:defRPr/>
            </a:pPr>
            <a:r>
              <a:rPr lang="en-US" dirty="0" smtClean="0">
                <a:solidFill>
                  <a:schemeClr val="tx1"/>
                </a:solidFill>
                <a:latin typeface="Univers 55" pitchFamily="74" charset="0"/>
                <a:ea typeface="ＭＳ Ｐゴシック" pitchFamily="-112" charset="-128"/>
                <a:cs typeface="Univers 55" pitchFamily="74" charset="0"/>
              </a:rPr>
              <a:t>Save your FAFSA answers for your own records </a:t>
            </a:r>
          </a:p>
          <a:p>
            <a:pPr marL="342900" indent="-342900" algn="l">
              <a:buFont typeface="Arial" pitchFamily="34" charset="0"/>
              <a:buChar char="•"/>
              <a:defRPr/>
            </a:pPr>
            <a:r>
              <a:rPr lang="en-US" dirty="0" smtClean="0">
                <a:solidFill>
                  <a:schemeClr val="tx1"/>
                </a:solidFill>
                <a:latin typeface="Univers 55" pitchFamily="74" charset="0"/>
                <a:ea typeface="ＭＳ Ｐゴシック" pitchFamily="-112" charset="-128"/>
                <a:cs typeface="Univers 55" pitchFamily="74" charset="0"/>
              </a:rPr>
              <a:t>Save your Confirmation Page for your own records</a:t>
            </a:r>
          </a:p>
          <a:p>
            <a:pPr marL="0" indent="0">
              <a:buNone/>
              <a:defRPr/>
            </a:pPr>
            <a:endParaRPr lang="en-US" dirty="0" smtClean="0">
              <a:latin typeface="Univers 55" pitchFamily="74" charset="0"/>
              <a:ea typeface="ＭＳ Ｐゴシック" pitchFamily="-112" charset="-128"/>
              <a:cs typeface="Univers 55" pitchFamily="74" charset="0"/>
            </a:endParaRPr>
          </a:p>
        </p:txBody>
      </p:sp>
      <p:sp>
        <p:nvSpPr>
          <p:cNvPr id="2" name="Title 1"/>
          <p:cNvSpPr>
            <a:spLocks noGrp="1"/>
          </p:cNvSpPr>
          <p:nvPr>
            <p:ph type="title"/>
          </p:nvPr>
        </p:nvSpPr>
        <p:spPr/>
        <p:txBody>
          <a:bodyPr/>
          <a:lstStyle/>
          <a:p>
            <a:r>
              <a:rPr lang="en-US" dirty="0" smtClean="0"/>
              <a:t>Additional Tips</a:t>
            </a:r>
            <a:endParaRPr lang="en-US" dirty="0"/>
          </a:p>
        </p:txBody>
      </p:sp>
    </p:spTree>
    <p:extLst>
      <p:ext uri="{BB962C8B-B14F-4D97-AF65-F5344CB8AC3E}">
        <p14:creationId xmlns:p14="http://schemas.microsoft.com/office/powerpoint/2010/main" val="1307134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p:cNvSpPr>
            <a:spLocks noGrp="1"/>
          </p:cNvSpPr>
          <p:nvPr>
            <p:ph idx="1"/>
          </p:nvPr>
        </p:nvSpPr>
        <p:spPr/>
        <p:txBody>
          <a:bodyPr>
            <a:normAutofit fontScale="92500" lnSpcReduction="20000"/>
          </a:bodyPr>
          <a:lstStyle/>
          <a:p>
            <a:endParaRPr lang="en-US" altLang="en-US" dirty="0" smtClean="0">
              <a:latin typeface="Univers 55" charset="0"/>
              <a:ea typeface="ＭＳ Ｐゴシック" charset="-128"/>
              <a:cs typeface="Univers 55" charset="0"/>
            </a:endParaRPr>
          </a:p>
          <a:p>
            <a:r>
              <a:rPr lang="en-US" altLang="en-US" sz="3500" dirty="0" smtClean="0">
                <a:latin typeface="Univers 55" charset="0"/>
                <a:ea typeface="ＭＳ Ｐゴシック" charset="-128"/>
                <a:cs typeface="Univers 55" charset="0"/>
              </a:rPr>
              <a:t>Tuition</a:t>
            </a:r>
          </a:p>
          <a:p>
            <a:r>
              <a:rPr lang="en-US" altLang="en-US" sz="3500" dirty="0" smtClean="0">
                <a:latin typeface="Univers 55" charset="0"/>
                <a:ea typeface="ＭＳ Ｐゴシック" charset="-128"/>
                <a:cs typeface="Univers 55" charset="0"/>
              </a:rPr>
              <a:t>Required Fees</a:t>
            </a:r>
          </a:p>
          <a:p>
            <a:r>
              <a:rPr lang="en-US" altLang="en-US" sz="3500" dirty="0" smtClean="0">
                <a:latin typeface="Univers 55" charset="0"/>
                <a:ea typeface="ＭＳ Ｐゴシック" charset="-128"/>
                <a:cs typeface="Univers 55" charset="0"/>
              </a:rPr>
              <a:t>Room</a:t>
            </a:r>
          </a:p>
          <a:p>
            <a:r>
              <a:rPr lang="en-US" altLang="en-US" sz="3500" dirty="0" smtClean="0">
                <a:latin typeface="Univers 55" charset="0"/>
                <a:ea typeface="ＭＳ Ｐゴシック" charset="-128"/>
                <a:cs typeface="Univers 55" charset="0"/>
              </a:rPr>
              <a:t>Meals (Board)</a:t>
            </a:r>
          </a:p>
          <a:p>
            <a:r>
              <a:rPr lang="en-US" altLang="en-US" sz="3500" dirty="0" smtClean="0">
                <a:latin typeface="Univers 55" charset="0"/>
                <a:ea typeface="ＭＳ Ｐゴシック" charset="-128"/>
                <a:cs typeface="Univers 55" charset="0"/>
              </a:rPr>
              <a:t>Books &amp; Supplies</a:t>
            </a:r>
          </a:p>
          <a:p>
            <a:r>
              <a:rPr lang="en-US" altLang="en-US" sz="3500" dirty="0" smtClean="0">
                <a:latin typeface="Univers 55" charset="0"/>
                <a:ea typeface="ＭＳ Ｐゴシック" charset="-128"/>
                <a:cs typeface="Univers 55" charset="0"/>
              </a:rPr>
              <a:t>Transportation</a:t>
            </a:r>
          </a:p>
          <a:p>
            <a:r>
              <a:rPr lang="en-US" altLang="en-US" sz="3500" dirty="0" smtClean="0">
                <a:latin typeface="Univers 55" charset="0"/>
                <a:ea typeface="ＭＳ Ｐゴシック" charset="-128"/>
                <a:cs typeface="Univers 55" charset="0"/>
              </a:rPr>
              <a:t>Personal &amp; Miscellaneous</a:t>
            </a:r>
          </a:p>
          <a:p>
            <a:r>
              <a:rPr lang="en-US" altLang="en-US" sz="3500" dirty="0" smtClean="0">
                <a:latin typeface="Univers 55" charset="0"/>
                <a:ea typeface="ＭＳ Ｐゴシック" charset="-128"/>
                <a:cs typeface="Univers 55" charset="0"/>
              </a:rPr>
              <a:t>Loan Fees</a:t>
            </a:r>
          </a:p>
        </p:txBody>
      </p:sp>
      <p:pic>
        <p:nvPicPr>
          <p:cNvPr id="73732" name="Picture 5" descr="MPj0289338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381000"/>
            <a:ext cx="18288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3" name="Picture 6" descr="MPj0430912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0431" y="4513262"/>
            <a:ext cx="129857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4" name="Picture 7" descr="C:\Users\rstelma\AppData\Local\Microsoft\Windows\Temporary Internet Files\Content.IE5\11PXL1BA\MP900425447[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8919" y="2050749"/>
            <a:ext cx="1485900"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5" name="Picture 10" descr="C:\Users\rstelma\AppData\Local\Microsoft\Windows\Temporary Internet Files\Content.IE5\X775IQKH\MP900439522[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01399" y="3228975"/>
            <a:ext cx="1152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6" name="Picture 12" descr="C:\Users\rstelma\AppData\Local\Microsoft\Windows\Temporary Internet Files\Content.IE5\FYFUZIP2\MP900401322[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19560" y="783431"/>
            <a:ext cx="1393825"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7" name="Picture 13" descr="C:\Users\rstelma\AppData\Local\Microsoft\Windows\Temporary Internet Files\Content.IE5\X775IQKH\MP900402004[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60688" y="381000"/>
            <a:ext cx="104775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8" name="Picture 6" descr="MPj04278290000[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97579" y="1862429"/>
            <a:ext cx="1242574" cy="828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9" name="Picture 8" descr="C:\Users\rstelma\AppData\Local\Microsoft\Windows\Temporary Internet Files\Content.IE5\X775IQKH\MP900255472[1].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20431" y="2807302"/>
            <a:ext cx="1120775"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0" name="Picture 4" descr="MPj04384940000[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49059" y="485775"/>
            <a:ext cx="1143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1" name="Picture 5" descr="MPj04331810000[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711730" y="3368374"/>
            <a:ext cx="1399189" cy="1399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6175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p:cNvSpPr>
          <p:nvPr>
            <p:ph type="subTitle" idx="1"/>
          </p:nvPr>
        </p:nvSpPr>
        <p:spPr>
          <a:xfrm>
            <a:off x="533400" y="2667000"/>
            <a:ext cx="7848600" cy="3429000"/>
          </a:xfrm>
        </p:spPr>
        <p:txBody>
          <a:bodyPr>
            <a:normAutofit fontScale="77500" lnSpcReduction="20000"/>
          </a:bodyPr>
          <a:lstStyle/>
          <a:p>
            <a:pPr marL="342900" indent="-342900" algn="l">
              <a:buFont typeface="Arial" charset="0"/>
              <a:buChar char="•"/>
            </a:pPr>
            <a:r>
              <a:rPr lang="en-US" altLang="en-US" dirty="0" smtClean="0">
                <a:solidFill>
                  <a:schemeClr val="tx1"/>
                </a:solidFill>
                <a:latin typeface="Univers 55" charset="0"/>
                <a:ea typeface="ＭＳ Ｐゴシック" charset="-128"/>
                <a:cs typeface="Arial" charset="0"/>
              </a:rPr>
              <a:t>Federal Grants</a:t>
            </a:r>
          </a:p>
          <a:p>
            <a:pPr marL="342900" indent="-342900" algn="l">
              <a:buFont typeface="Arial" charset="0"/>
              <a:buChar char="•"/>
            </a:pPr>
            <a:r>
              <a:rPr lang="en-US" altLang="en-US" dirty="0" smtClean="0">
                <a:solidFill>
                  <a:schemeClr val="tx1"/>
                </a:solidFill>
                <a:latin typeface="Univers 55" charset="0"/>
                <a:ea typeface="ＭＳ Ｐゴシック" charset="-128"/>
                <a:cs typeface="Arial" charset="0"/>
              </a:rPr>
              <a:t>State Grants</a:t>
            </a:r>
          </a:p>
          <a:p>
            <a:pPr marL="342900" indent="-342900" algn="l">
              <a:buFont typeface="Arial" charset="0"/>
              <a:buChar char="•"/>
            </a:pPr>
            <a:r>
              <a:rPr lang="en-US" altLang="en-US" dirty="0" smtClean="0">
                <a:solidFill>
                  <a:schemeClr val="tx1"/>
                </a:solidFill>
                <a:latin typeface="Univers 55" charset="0"/>
                <a:ea typeface="ＭＳ Ｐゴシック" charset="-128"/>
                <a:cs typeface="Arial" charset="0"/>
              </a:rPr>
              <a:t>Institutional Grants and Scholarships</a:t>
            </a:r>
          </a:p>
          <a:p>
            <a:pPr marL="342900" indent="-342900" algn="l">
              <a:buFont typeface="Arial" charset="0"/>
              <a:buChar char="•"/>
            </a:pPr>
            <a:r>
              <a:rPr lang="en-US" altLang="en-US" dirty="0" smtClean="0">
                <a:solidFill>
                  <a:schemeClr val="tx1"/>
                </a:solidFill>
                <a:latin typeface="Univers 55" charset="0"/>
                <a:ea typeface="ＭＳ Ｐゴシック" charset="-128"/>
                <a:cs typeface="Arial" charset="0"/>
              </a:rPr>
              <a:t>Scholarships and Grants from other organizations</a:t>
            </a:r>
          </a:p>
          <a:p>
            <a:pPr marL="342900" indent="-342900" algn="l">
              <a:buFont typeface="Arial" charset="0"/>
              <a:buChar char="•"/>
            </a:pPr>
            <a:r>
              <a:rPr lang="en-US" altLang="en-US" dirty="0" smtClean="0">
                <a:solidFill>
                  <a:schemeClr val="tx1"/>
                </a:solidFill>
                <a:latin typeface="Univers 55" charset="0"/>
                <a:ea typeface="ＭＳ Ｐゴシック" charset="-128"/>
                <a:cs typeface="Arial" charset="0"/>
              </a:rPr>
              <a:t>Federal Loans – remember that loans must be </a:t>
            </a:r>
            <a:r>
              <a:rPr lang="en-US" altLang="en-US" b="1" dirty="0" smtClean="0">
                <a:solidFill>
                  <a:schemeClr val="tx1"/>
                </a:solidFill>
                <a:latin typeface="Univers 55" charset="0"/>
                <a:ea typeface="ＭＳ Ｐゴシック" charset="-128"/>
                <a:cs typeface="Arial" charset="0"/>
              </a:rPr>
              <a:t>repaid</a:t>
            </a:r>
          </a:p>
          <a:p>
            <a:pPr marL="342900" indent="-342900" algn="l">
              <a:buFont typeface="Arial" charset="0"/>
              <a:buChar char="•"/>
            </a:pPr>
            <a:r>
              <a:rPr lang="en-US" altLang="en-US" dirty="0" smtClean="0">
                <a:solidFill>
                  <a:schemeClr val="tx1"/>
                </a:solidFill>
                <a:latin typeface="Univers 55" charset="0"/>
                <a:ea typeface="ＭＳ Ｐゴシック" charset="-128"/>
                <a:cs typeface="Arial" charset="0"/>
              </a:rPr>
              <a:t>Alternative Loans – remember that loans must be </a:t>
            </a:r>
            <a:r>
              <a:rPr lang="en-US" altLang="en-US" b="1" dirty="0" smtClean="0">
                <a:solidFill>
                  <a:schemeClr val="tx1"/>
                </a:solidFill>
                <a:latin typeface="Univers 55" charset="0"/>
                <a:ea typeface="ＭＳ Ｐゴシック" charset="-128"/>
                <a:cs typeface="Arial" charset="0"/>
              </a:rPr>
              <a:t>repaid</a:t>
            </a:r>
          </a:p>
          <a:p>
            <a:pPr marL="342900" indent="-342900" algn="l">
              <a:buFont typeface="Arial" charset="0"/>
              <a:buChar char="•"/>
            </a:pPr>
            <a:r>
              <a:rPr lang="en-US" altLang="en-US" dirty="0" smtClean="0">
                <a:solidFill>
                  <a:schemeClr val="tx1"/>
                </a:solidFill>
                <a:latin typeface="Univers 55" charset="0"/>
                <a:ea typeface="ＭＳ Ｐゴシック" charset="-128"/>
                <a:cs typeface="Arial" charset="0"/>
              </a:rPr>
              <a:t>Learn more at studentaid.gov or CFNC.org</a:t>
            </a:r>
          </a:p>
        </p:txBody>
      </p:sp>
      <p:sp>
        <p:nvSpPr>
          <p:cNvPr id="22531" name="Rectangle 2"/>
          <p:cNvSpPr>
            <a:spLocks noGrp="1"/>
          </p:cNvSpPr>
          <p:nvPr>
            <p:ph type="title"/>
          </p:nvPr>
        </p:nvSpPr>
        <p:spPr>
          <a:xfrm>
            <a:off x="685800" y="0"/>
            <a:ext cx="8229600" cy="1595438"/>
          </a:xfrm>
        </p:spPr>
        <p:txBody>
          <a:bodyPr/>
          <a:lstStyle/>
          <a:p>
            <a:r>
              <a:rPr lang="en-US" altLang="en-US" dirty="0" smtClean="0">
                <a:latin typeface="Univers 55" charset="0"/>
                <a:ea typeface="ＭＳ Ｐゴシック" charset="-128"/>
                <a:cs typeface="Arial" charset="0"/>
              </a:rPr>
              <a:t>Types of Financial Aid</a:t>
            </a:r>
          </a:p>
        </p:txBody>
      </p:sp>
      <p:pic>
        <p:nvPicPr>
          <p:cNvPr id="225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143000"/>
            <a:ext cx="2743200"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7232547"/>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3"/>
          <p:cNvSpPr>
            <a:spLocks noChangeArrowheads="1"/>
          </p:cNvSpPr>
          <p:nvPr/>
        </p:nvSpPr>
        <p:spPr bwMode="auto">
          <a:xfrm>
            <a:off x="533400" y="4302125"/>
            <a:ext cx="82296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eaLnBrk="0" hangingPunct="0">
              <a:spcBef>
                <a:spcPct val="20000"/>
              </a:spcBef>
              <a:buFont typeface="Arial" charset="0"/>
              <a:buChar char="–"/>
              <a:defRPr sz="2200">
                <a:solidFill>
                  <a:schemeClr val="tx1"/>
                </a:solidFill>
                <a:latin typeface="Arial" charset="0"/>
                <a:ea typeface="ＭＳ Ｐゴシック" charset="-128"/>
                <a:cs typeface="Arial" charset="0"/>
              </a:defRPr>
            </a:lvl2pPr>
            <a:lvl3pPr marL="1143000" indent="-228600" eaLnBrk="0" hangingPunct="0">
              <a:spcBef>
                <a:spcPct val="20000"/>
              </a:spcBef>
              <a:buFont typeface="Arial" charset="0"/>
              <a:buChar char="•"/>
              <a:defRPr sz="2200">
                <a:solidFill>
                  <a:schemeClr val="tx1"/>
                </a:solidFill>
                <a:latin typeface="Arial" charset="0"/>
                <a:ea typeface="ＭＳ Ｐゴシック" charset="-128"/>
                <a:cs typeface="Arial" charset="0"/>
              </a:defRPr>
            </a:lvl3pPr>
            <a:lvl4pPr marL="1600200" indent="-228600" eaLnBrk="0" hangingPunct="0">
              <a:spcBef>
                <a:spcPct val="20000"/>
              </a:spcBef>
              <a:buFont typeface="Arial" charset="0"/>
              <a:buChar char="–"/>
              <a:defRPr sz="2200">
                <a:solidFill>
                  <a:schemeClr val="tx1"/>
                </a:solidFill>
                <a:latin typeface="Arial" charset="0"/>
                <a:ea typeface="ＭＳ Ｐゴシック" charset="-128"/>
                <a:cs typeface="Arial" charset="0"/>
              </a:defRPr>
            </a:lvl4pPr>
            <a:lvl5pPr marL="2057400" indent="-228600" eaLnBrk="0" hangingPunct="0">
              <a:spcBef>
                <a:spcPct val="20000"/>
              </a:spcBef>
              <a:buFont typeface="Arial" charset="0"/>
              <a:buChar char="»"/>
              <a:defRPr sz="2200">
                <a:solidFill>
                  <a:schemeClr val="tx1"/>
                </a:solidFill>
                <a:latin typeface="Arial" charset="0"/>
                <a:ea typeface="ＭＳ Ｐゴシック" charset="-128"/>
                <a:cs typeface="Arial" charset="0"/>
              </a:defRPr>
            </a:lvl5pPr>
            <a:lvl6pPr marL="2514600" indent="-228600" defTabSz="457200" eaLnBrk="0" fontAlgn="base" hangingPunct="0">
              <a:spcBef>
                <a:spcPct val="20000"/>
              </a:spcBef>
              <a:spcAft>
                <a:spcPct val="0"/>
              </a:spcAft>
              <a:buFont typeface="Arial" charset="0"/>
              <a:buChar char="»"/>
              <a:defRPr sz="2200">
                <a:solidFill>
                  <a:schemeClr val="tx1"/>
                </a:solidFill>
                <a:latin typeface="Arial" charset="0"/>
                <a:ea typeface="ＭＳ Ｐゴシック" charset="-128"/>
                <a:cs typeface="Arial" charset="0"/>
              </a:defRPr>
            </a:lvl6pPr>
            <a:lvl7pPr marL="2971800" indent="-228600" defTabSz="457200" eaLnBrk="0" fontAlgn="base" hangingPunct="0">
              <a:spcBef>
                <a:spcPct val="20000"/>
              </a:spcBef>
              <a:spcAft>
                <a:spcPct val="0"/>
              </a:spcAft>
              <a:buFont typeface="Arial" charset="0"/>
              <a:buChar char="»"/>
              <a:defRPr sz="2200">
                <a:solidFill>
                  <a:schemeClr val="tx1"/>
                </a:solidFill>
                <a:latin typeface="Arial" charset="0"/>
                <a:ea typeface="ＭＳ Ｐゴシック" charset="-128"/>
                <a:cs typeface="Arial" charset="0"/>
              </a:defRPr>
            </a:lvl7pPr>
            <a:lvl8pPr marL="3429000" indent="-228600" defTabSz="457200" eaLnBrk="0" fontAlgn="base" hangingPunct="0">
              <a:spcBef>
                <a:spcPct val="20000"/>
              </a:spcBef>
              <a:spcAft>
                <a:spcPct val="0"/>
              </a:spcAft>
              <a:buFont typeface="Arial" charset="0"/>
              <a:buChar char="»"/>
              <a:defRPr sz="2200">
                <a:solidFill>
                  <a:schemeClr val="tx1"/>
                </a:solidFill>
                <a:latin typeface="Arial" charset="0"/>
                <a:ea typeface="ＭＳ Ｐゴシック" charset="-128"/>
                <a:cs typeface="Arial" charset="0"/>
              </a:defRPr>
            </a:lvl8pPr>
            <a:lvl9pPr marL="3886200" indent="-228600" defTabSz="457200" eaLnBrk="0" fontAlgn="base" hangingPunct="0">
              <a:spcBef>
                <a:spcPct val="20000"/>
              </a:spcBef>
              <a:spcAft>
                <a:spcPct val="0"/>
              </a:spcAft>
              <a:buFont typeface="Arial" charset="0"/>
              <a:buChar char="»"/>
              <a:defRPr sz="2200">
                <a:solidFill>
                  <a:schemeClr val="tx1"/>
                </a:solidFill>
                <a:latin typeface="Arial" charset="0"/>
                <a:ea typeface="ＭＳ Ｐゴシック" charset="-128"/>
                <a:cs typeface="Arial" charset="0"/>
              </a:defRPr>
            </a:lvl9pPr>
          </a:lstStyle>
          <a:p>
            <a:pPr eaLnBrk="1" hangingPunct="1">
              <a:spcBef>
                <a:spcPct val="0"/>
              </a:spcBef>
              <a:buFontTx/>
              <a:buNone/>
            </a:pPr>
            <a:r>
              <a:rPr lang="en-US" altLang="en-US" sz="2000" dirty="0" smtClean="0">
                <a:solidFill>
                  <a:srgbClr val="000000"/>
                </a:solidFill>
                <a:latin typeface="Univers 55" charset="0"/>
              </a:rPr>
              <a:t>*If not eligible for the Subsidized loan, you can borrow this amount in Unsubsidized loan.</a:t>
            </a:r>
          </a:p>
          <a:p>
            <a:pPr eaLnBrk="1" hangingPunct="1">
              <a:spcBef>
                <a:spcPct val="0"/>
              </a:spcBef>
              <a:buFontTx/>
              <a:buNone/>
            </a:pPr>
            <a:r>
              <a:rPr lang="en-US" altLang="en-US" dirty="0" smtClean="0">
                <a:solidFill>
                  <a:srgbClr val="000000"/>
                </a:solidFill>
                <a:latin typeface="Univers 55" charset="0"/>
              </a:rPr>
              <a:t>Independent students in the 1</a:t>
            </a:r>
            <a:r>
              <a:rPr lang="en-US" altLang="en-US" baseline="30000" dirty="0" smtClean="0">
                <a:solidFill>
                  <a:srgbClr val="000000"/>
                </a:solidFill>
                <a:latin typeface="Univers 55" charset="0"/>
              </a:rPr>
              <a:t>st</a:t>
            </a:r>
            <a:r>
              <a:rPr lang="en-US" altLang="en-US" dirty="0" smtClean="0">
                <a:solidFill>
                  <a:srgbClr val="000000"/>
                </a:solidFill>
                <a:latin typeface="Univers 55" charset="0"/>
              </a:rPr>
              <a:t> &amp; 2</a:t>
            </a:r>
            <a:r>
              <a:rPr lang="en-US" altLang="en-US" baseline="30000" dirty="0" smtClean="0">
                <a:solidFill>
                  <a:srgbClr val="000000"/>
                </a:solidFill>
                <a:latin typeface="Univers 55" charset="0"/>
              </a:rPr>
              <a:t>nd</a:t>
            </a:r>
            <a:r>
              <a:rPr lang="en-US" altLang="en-US" dirty="0" smtClean="0">
                <a:solidFill>
                  <a:srgbClr val="000000"/>
                </a:solidFill>
                <a:latin typeface="Univers 55" charset="0"/>
              </a:rPr>
              <a:t> year can borrow an additional $4,000 Unsubsidized Loan . Independent students in the 3</a:t>
            </a:r>
            <a:r>
              <a:rPr lang="en-US" altLang="en-US" baseline="30000" dirty="0" smtClean="0">
                <a:solidFill>
                  <a:srgbClr val="000000"/>
                </a:solidFill>
                <a:latin typeface="Univers 55" charset="0"/>
              </a:rPr>
              <a:t>rd</a:t>
            </a:r>
            <a:r>
              <a:rPr lang="en-US" altLang="en-US" dirty="0" smtClean="0">
                <a:solidFill>
                  <a:srgbClr val="000000"/>
                </a:solidFill>
                <a:latin typeface="Univers 55" charset="0"/>
              </a:rPr>
              <a:t> &amp; 4</a:t>
            </a:r>
            <a:r>
              <a:rPr lang="en-US" altLang="en-US" baseline="30000" dirty="0" smtClean="0">
                <a:solidFill>
                  <a:srgbClr val="000000"/>
                </a:solidFill>
                <a:latin typeface="Univers 55" charset="0"/>
              </a:rPr>
              <a:t>th</a:t>
            </a:r>
            <a:r>
              <a:rPr lang="en-US" altLang="en-US" dirty="0" smtClean="0">
                <a:solidFill>
                  <a:srgbClr val="000000"/>
                </a:solidFill>
                <a:latin typeface="Univers 55" charset="0"/>
              </a:rPr>
              <a:t> year can borrow an additional $5,000 Unsubsidized Loan</a:t>
            </a:r>
          </a:p>
        </p:txBody>
      </p:sp>
      <p:graphicFrame>
        <p:nvGraphicFramePr>
          <p:cNvPr id="6" name="Table 5"/>
          <p:cNvGraphicFramePr>
            <a:graphicFrameLocks noGrp="1"/>
          </p:cNvGraphicFramePr>
          <p:nvPr>
            <p:extLst/>
          </p:nvPr>
        </p:nvGraphicFramePr>
        <p:xfrm>
          <a:off x="685800" y="1752600"/>
          <a:ext cx="7772400" cy="2492375"/>
        </p:xfrm>
        <a:graphic>
          <a:graphicData uri="http://schemas.openxmlformats.org/drawingml/2006/table">
            <a:tbl>
              <a:tblPr firstRow="1" bandRow="1">
                <a:tableStyleId>{5C22544A-7EE6-4342-B048-85BDC9FD1C3A}</a:tableStyleId>
              </a:tblPr>
              <a:tblGrid>
                <a:gridCol w="1943100">
                  <a:extLst>
                    <a:ext uri="{9D8B030D-6E8A-4147-A177-3AD203B41FA5}">
                      <a16:colId xmlns:a16="http://schemas.microsoft.com/office/drawing/2014/main" val="20000"/>
                    </a:ext>
                  </a:extLst>
                </a:gridCol>
                <a:gridCol w="1943100">
                  <a:extLst>
                    <a:ext uri="{9D8B030D-6E8A-4147-A177-3AD203B41FA5}">
                      <a16:colId xmlns:a16="http://schemas.microsoft.com/office/drawing/2014/main" val="20001"/>
                    </a:ext>
                  </a:extLst>
                </a:gridCol>
                <a:gridCol w="1943100">
                  <a:extLst>
                    <a:ext uri="{9D8B030D-6E8A-4147-A177-3AD203B41FA5}">
                      <a16:colId xmlns:a16="http://schemas.microsoft.com/office/drawing/2014/main" val="20002"/>
                    </a:ext>
                  </a:extLst>
                </a:gridCol>
                <a:gridCol w="1943100">
                  <a:extLst>
                    <a:ext uri="{9D8B030D-6E8A-4147-A177-3AD203B41FA5}">
                      <a16:colId xmlns:a16="http://schemas.microsoft.com/office/drawing/2014/main" val="20003"/>
                    </a:ext>
                  </a:extLst>
                </a:gridCol>
              </a:tblGrid>
              <a:tr h="571646">
                <a:tc>
                  <a:txBody>
                    <a:bodyPr/>
                    <a:lstStyle/>
                    <a:p>
                      <a:r>
                        <a:rPr lang="en-US" sz="1800" dirty="0" smtClean="0"/>
                        <a:t>Grade Level</a:t>
                      </a:r>
                      <a:endParaRPr lang="en-US" sz="1800" dirty="0"/>
                    </a:p>
                  </a:txBody>
                  <a:tcPr marT="45732" marB="45732"/>
                </a:tc>
                <a:tc>
                  <a:txBody>
                    <a:bodyPr/>
                    <a:lstStyle/>
                    <a:p>
                      <a:r>
                        <a:rPr lang="en-US" sz="1800" dirty="0" smtClean="0"/>
                        <a:t>Subsidized*</a:t>
                      </a:r>
                      <a:endParaRPr lang="en-US" sz="1800" dirty="0"/>
                    </a:p>
                  </a:txBody>
                  <a:tcPr marT="45732" marB="45732"/>
                </a:tc>
                <a:tc>
                  <a:txBody>
                    <a:bodyPr/>
                    <a:lstStyle/>
                    <a:p>
                      <a:r>
                        <a:rPr lang="en-US" sz="1800" dirty="0" smtClean="0"/>
                        <a:t>Unsubsidized</a:t>
                      </a:r>
                      <a:endParaRPr lang="en-US" sz="1800" dirty="0"/>
                    </a:p>
                  </a:txBody>
                  <a:tcPr marT="45732" marB="45732"/>
                </a:tc>
                <a:tc>
                  <a:txBody>
                    <a:bodyPr/>
                    <a:lstStyle/>
                    <a:p>
                      <a:r>
                        <a:rPr lang="en-US" sz="1800" dirty="0" smtClean="0"/>
                        <a:t>Annual Limit</a:t>
                      </a:r>
                      <a:endParaRPr lang="en-US" sz="1800" dirty="0"/>
                    </a:p>
                  </a:txBody>
                  <a:tcPr marT="45732" marB="45732"/>
                </a:tc>
                <a:extLst>
                  <a:ext uri="{0D108BD9-81ED-4DB2-BD59-A6C34878D82A}">
                    <a16:rowId xmlns:a16="http://schemas.microsoft.com/office/drawing/2014/main" val="10000"/>
                  </a:ext>
                </a:extLst>
              </a:tr>
              <a:tr h="640243">
                <a:tc>
                  <a:txBody>
                    <a:bodyPr/>
                    <a:lstStyle/>
                    <a:p>
                      <a:r>
                        <a:rPr lang="en-US" sz="1800" dirty="0" smtClean="0"/>
                        <a:t>1</a:t>
                      </a:r>
                      <a:r>
                        <a:rPr lang="en-US" sz="1800" baseline="30000" dirty="0" smtClean="0"/>
                        <a:t>st</a:t>
                      </a:r>
                      <a:r>
                        <a:rPr lang="en-US" sz="1800" baseline="0" dirty="0" smtClean="0"/>
                        <a:t>  Year Undergraduate</a:t>
                      </a:r>
                      <a:endParaRPr lang="en-US" sz="1800" dirty="0"/>
                    </a:p>
                  </a:txBody>
                  <a:tcPr marT="45732" marB="45732"/>
                </a:tc>
                <a:tc>
                  <a:txBody>
                    <a:bodyPr/>
                    <a:lstStyle/>
                    <a:p>
                      <a:r>
                        <a:rPr lang="en-US" sz="1800" dirty="0" smtClean="0"/>
                        <a:t>$3500</a:t>
                      </a:r>
                      <a:endParaRPr lang="en-US" sz="1800" dirty="0"/>
                    </a:p>
                  </a:txBody>
                  <a:tcPr marT="45732" marB="45732"/>
                </a:tc>
                <a:tc>
                  <a:txBody>
                    <a:bodyPr/>
                    <a:lstStyle/>
                    <a:p>
                      <a:r>
                        <a:rPr lang="en-US" sz="1800" dirty="0" smtClean="0"/>
                        <a:t>$2000</a:t>
                      </a:r>
                      <a:endParaRPr lang="en-US" sz="1800" dirty="0"/>
                    </a:p>
                  </a:txBody>
                  <a:tcPr marT="45732" marB="45732"/>
                </a:tc>
                <a:tc>
                  <a:txBody>
                    <a:bodyPr/>
                    <a:lstStyle/>
                    <a:p>
                      <a:r>
                        <a:rPr lang="en-US" sz="1800" dirty="0" smtClean="0"/>
                        <a:t>$5500</a:t>
                      </a:r>
                      <a:endParaRPr lang="en-US" sz="1800" dirty="0"/>
                    </a:p>
                  </a:txBody>
                  <a:tcPr marT="45732" marB="45732"/>
                </a:tc>
                <a:extLst>
                  <a:ext uri="{0D108BD9-81ED-4DB2-BD59-A6C34878D82A}">
                    <a16:rowId xmlns:a16="http://schemas.microsoft.com/office/drawing/2014/main" val="10001"/>
                  </a:ext>
                </a:extLst>
              </a:tr>
              <a:tr h="640243">
                <a:tc>
                  <a:txBody>
                    <a:bodyPr/>
                    <a:lstStyle/>
                    <a:p>
                      <a:r>
                        <a:rPr lang="en-US" sz="1800" dirty="0" smtClean="0"/>
                        <a:t>2</a:t>
                      </a:r>
                      <a:r>
                        <a:rPr lang="en-US" sz="1800" baseline="30000" dirty="0" smtClean="0"/>
                        <a:t>nd</a:t>
                      </a:r>
                      <a:r>
                        <a:rPr lang="en-US" sz="1800" dirty="0" smtClean="0"/>
                        <a:t> Year Undergraduate</a:t>
                      </a:r>
                      <a:endParaRPr lang="en-US" sz="1800" dirty="0"/>
                    </a:p>
                  </a:txBody>
                  <a:tcPr marT="45732" marB="45732"/>
                </a:tc>
                <a:tc>
                  <a:txBody>
                    <a:bodyPr/>
                    <a:lstStyle/>
                    <a:p>
                      <a:r>
                        <a:rPr lang="en-US" sz="1800" dirty="0" smtClean="0"/>
                        <a:t>$4500</a:t>
                      </a:r>
                      <a:endParaRPr lang="en-US" sz="1800" dirty="0"/>
                    </a:p>
                  </a:txBody>
                  <a:tcPr marT="45732" marB="45732"/>
                </a:tc>
                <a:tc>
                  <a:txBody>
                    <a:bodyPr/>
                    <a:lstStyle/>
                    <a:p>
                      <a:r>
                        <a:rPr lang="en-US" sz="1800" dirty="0" smtClean="0"/>
                        <a:t>$2000</a:t>
                      </a:r>
                      <a:endParaRPr lang="en-US" sz="1800" dirty="0"/>
                    </a:p>
                  </a:txBody>
                  <a:tcPr marT="45732" marB="45732"/>
                </a:tc>
                <a:tc>
                  <a:txBody>
                    <a:bodyPr/>
                    <a:lstStyle/>
                    <a:p>
                      <a:r>
                        <a:rPr lang="en-US" sz="1800" dirty="0" smtClean="0"/>
                        <a:t>$6500</a:t>
                      </a:r>
                      <a:endParaRPr lang="en-US" sz="1800" dirty="0"/>
                    </a:p>
                  </a:txBody>
                  <a:tcPr marT="45732" marB="45732"/>
                </a:tc>
                <a:extLst>
                  <a:ext uri="{0D108BD9-81ED-4DB2-BD59-A6C34878D82A}">
                    <a16:rowId xmlns:a16="http://schemas.microsoft.com/office/drawing/2014/main" val="10002"/>
                  </a:ext>
                </a:extLst>
              </a:tr>
              <a:tr h="640243">
                <a:tc>
                  <a:txBody>
                    <a:bodyPr/>
                    <a:lstStyle/>
                    <a:p>
                      <a:r>
                        <a:rPr lang="en-US" sz="1800" dirty="0" smtClean="0"/>
                        <a:t>3</a:t>
                      </a:r>
                      <a:r>
                        <a:rPr lang="en-US" sz="1800" baseline="30000" dirty="0" smtClean="0"/>
                        <a:t>rd</a:t>
                      </a:r>
                      <a:r>
                        <a:rPr lang="en-US" sz="1800" dirty="0" smtClean="0"/>
                        <a:t> and 4</a:t>
                      </a:r>
                      <a:r>
                        <a:rPr lang="en-US" sz="1800" baseline="30000" dirty="0" smtClean="0"/>
                        <a:t>th</a:t>
                      </a:r>
                      <a:r>
                        <a:rPr lang="en-US" sz="1800" dirty="0" smtClean="0"/>
                        <a:t> Year Undergraduate</a:t>
                      </a:r>
                      <a:endParaRPr lang="en-US" sz="1800" dirty="0"/>
                    </a:p>
                  </a:txBody>
                  <a:tcPr marT="45732" marB="45732"/>
                </a:tc>
                <a:tc>
                  <a:txBody>
                    <a:bodyPr/>
                    <a:lstStyle/>
                    <a:p>
                      <a:r>
                        <a:rPr lang="en-US" sz="1800" dirty="0" smtClean="0"/>
                        <a:t>$5500</a:t>
                      </a:r>
                      <a:endParaRPr lang="en-US" sz="1800" dirty="0"/>
                    </a:p>
                  </a:txBody>
                  <a:tcPr marT="45732" marB="45732"/>
                </a:tc>
                <a:tc>
                  <a:txBody>
                    <a:bodyPr/>
                    <a:lstStyle/>
                    <a:p>
                      <a:r>
                        <a:rPr lang="en-US" sz="1800" dirty="0" smtClean="0"/>
                        <a:t>$2000</a:t>
                      </a:r>
                      <a:endParaRPr lang="en-US" sz="1800" dirty="0"/>
                    </a:p>
                  </a:txBody>
                  <a:tcPr marT="45732" marB="45732"/>
                </a:tc>
                <a:tc>
                  <a:txBody>
                    <a:bodyPr/>
                    <a:lstStyle/>
                    <a:p>
                      <a:r>
                        <a:rPr lang="en-US" sz="1800" dirty="0" smtClean="0"/>
                        <a:t>$7500</a:t>
                      </a:r>
                      <a:endParaRPr lang="en-US" sz="1800" dirty="0"/>
                    </a:p>
                  </a:txBody>
                  <a:tcPr marT="45732" marB="45732"/>
                </a:tc>
                <a:extLst>
                  <a:ext uri="{0D108BD9-81ED-4DB2-BD59-A6C34878D82A}">
                    <a16:rowId xmlns:a16="http://schemas.microsoft.com/office/drawing/2014/main" val="10003"/>
                  </a:ext>
                </a:extLst>
              </a:tr>
            </a:tbl>
          </a:graphicData>
        </a:graphic>
      </p:graphicFrame>
      <p:sp>
        <p:nvSpPr>
          <p:cNvPr id="3" name="Title 2"/>
          <p:cNvSpPr>
            <a:spLocks noGrp="1"/>
          </p:cNvSpPr>
          <p:nvPr>
            <p:ph type="title"/>
          </p:nvPr>
        </p:nvSpPr>
        <p:spPr/>
        <p:txBody>
          <a:bodyPr/>
          <a:lstStyle/>
          <a:p>
            <a:r>
              <a:rPr lang="en-US" dirty="0" smtClean="0"/>
              <a:t>Federal Direct Loans</a:t>
            </a:r>
            <a:endParaRPr lang="en-US" dirty="0"/>
          </a:p>
        </p:txBody>
      </p:sp>
    </p:spTree>
    <p:extLst>
      <p:ext uri="{BB962C8B-B14F-4D97-AF65-F5344CB8AC3E}">
        <p14:creationId xmlns:p14="http://schemas.microsoft.com/office/powerpoint/2010/main" val="3579901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3"/>
          <p:cNvSpPr>
            <a:spLocks noGrp="1"/>
          </p:cNvSpPr>
          <p:nvPr>
            <p:ph idx="1"/>
          </p:nvPr>
        </p:nvSpPr>
        <p:spPr/>
        <p:txBody>
          <a:bodyPr>
            <a:normAutofit/>
          </a:bodyPr>
          <a:lstStyle/>
          <a:p>
            <a:r>
              <a:rPr lang="en-US" altLang="en-US" dirty="0" smtClean="0">
                <a:latin typeface="Univers 55" charset="0"/>
                <a:ea typeface="ＭＳ Ｐゴシック" charset="-128"/>
                <a:cs typeface="Univers 55" charset="0"/>
              </a:rPr>
              <a:t>Post 9/11 GI Bill </a:t>
            </a:r>
          </a:p>
          <a:p>
            <a:r>
              <a:rPr lang="en-US" altLang="en-US" dirty="0" smtClean="0">
                <a:latin typeface="Univers 55" charset="0"/>
                <a:ea typeface="ＭＳ Ｐゴシック" charset="-128"/>
                <a:cs typeface="Univers 55" charset="0"/>
              </a:rPr>
              <a:t>Check with office designated to work with veterans on campus</a:t>
            </a:r>
          </a:p>
          <a:p>
            <a:pPr>
              <a:buFont typeface="Arial" charset="0"/>
              <a:buNone/>
            </a:pPr>
            <a:endParaRPr lang="en-US" altLang="en-US" u="sng" dirty="0" smtClean="0">
              <a:latin typeface="Univers 55" charset="0"/>
              <a:ea typeface="ＭＳ Ｐゴシック" charset="-128"/>
              <a:cs typeface="Univers 55" charset="0"/>
            </a:endParaRPr>
          </a:p>
        </p:txBody>
      </p:sp>
      <p:pic>
        <p:nvPicPr>
          <p:cNvPr id="1167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75" y="4267200"/>
            <a:ext cx="733425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Other Federal Programs</a:t>
            </a:r>
            <a:endParaRPr lang="en-US" dirty="0"/>
          </a:p>
        </p:txBody>
      </p:sp>
    </p:spTree>
    <p:extLst>
      <p:ext uri="{BB962C8B-B14F-4D97-AF65-F5344CB8AC3E}">
        <p14:creationId xmlns:p14="http://schemas.microsoft.com/office/powerpoint/2010/main" val="114480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p:cNvSpPr>
          <p:nvPr>
            <p:ph type="subTitle" idx="1"/>
          </p:nvPr>
        </p:nvSpPr>
        <p:spPr>
          <a:xfrm>
            <a:off x="469900" y="2057400"/>
            <a:ext cx="8229600" cy="4191000"/>
          </a:xfrm>
        </p:spPr>
        <p:txBody>
          <a:bodyPr/>
          <a:lstStyle/>
          <a:p>
            <a:pPr marL="342900" indent="-342900" algn="l">
              <a:buFont typeface="Arial" pitchFamily="34" charset="0"/>
              <a:buChar char="•"/>
              <a:defRPr/>
            </a:pPr>
            <a:r>
              <a:rPr lang="en-US" dirty="0" smtClean="0">
                <a:solidFill>
                  <a:schemeClr val="tx1"/>
                </a:solidFill>
                <a:latin typeface="Univers 55" charset="0"/>
                <a:ea typeface="ＭＳ Ｐゴシック" charset="-128"/>
                <a:cs typeface="Univers 55" charset="0"/>
              </a:rPr>
              <a:t>College Payment Plan</a:t>
            </a:r>
          </a:p>
          <a:p>
            <a:pPr marL="342900" indent="-342900" algn="l">
              <a:buFont typeface="Arial" pitchFamily="34" charset="0"/>
              <a:buChar char="•"/>
              <a:defRPr/>
            </a:pPr>
            <a:r>
              <a:rPr lang="en-US" dirty="0" smtClean="0">
                <a:solidFill>
                  <a:schemeClr val="tx1"/>
                </a:solidFill>
                <a:latin typeface="Univers 55" charset="0"/>
                <a:ea typeface="ＭＳ Ｐゴシック" charset="-128"/>
                <a:cs typeface="Univers 55" charset="0"/>
              </a:rPr>
              <a:t>Private Student Loans</a:t>
            </a:r>
          </a:p>
          <a:p>
            <a:pPr marL="342900" indent="-342900" algn="l">
              <a:buFont typeface="Arial" pitchFamily="34" charset="0"/>
              <a:buChar char="•"/>
              <a:defRPr/>
            </a:pPr>
            <a:r>
              <a:rPr lang="en-US" dirty="0" smtClean="0">
                <a:solidFill>
                  <a:schemeClr val="tx1"/>
                </a:solidFill>
                <a:latin typeface="Univers 55" charset="0"/>
                <a:ea typeface="ＭＳ Ｐゴシック" charset="-128"/>
                <a:cs typeface="Univers 55" charset="0"/>
              </a:rPr>
              <a:t>Other Personal Loans</a:t>
            </a:r>
          </a:p>
          <a:p>
            <a:pPr marL="342900" indent="-342900" algn="l">
              <a:buFont typeface="Arial" pitchFamily="34" charset="0"/>
              <a:buChar char="•"/>
              <a:defRPr/>
            </a:pPr>
            <a:r>
              <a:rPr lang="en-US" dirty="0" smtClean="0">
                <a:solidFill>
                  <a:schemeClr val="tx1"/>
                </a:solidFill>
                <a:latin typeface="Univers 55" charset="0"/>
                <a:ea typeface="ＭＳ Ｐゴシック" charset="-128"/>
                <a:cs typeface="Univers 55" charset="0"/>
              </a:rPr>
              <a:t>Don’t Get Hooked</a:t>
            </a:r>
          </a:p>
          <a:p>
            <a:pPr>
              <a:defRPr/>
            </a:pPr>
            <a:endParaRPr lang="en-US" dirty="0" smtClean="0">
              <a:latin typeface="Univers 55" charset="0"/>
              <a:ea typeface="ＭＳ Ｐゴシック" charset="-128"/>
              <a:cs typeface="Univers 55" charset="0"/>
            </a:endParaRPr>
          </a:p>
        </p:txBody>
      </p:sp>
      <p:sp>
        <p:nvSpPr>
          <p:cNvPr id="23555" name="Rectangle 2"/>
          <p:cNvSpPr>
            <a:spLocks noGrp="1"/>
          </p:cNvSpPr>
          <p:nvPr>
            <p:ph type="title"/>
          </p:nvPr>
        </p:nvSpPr>
        <p:spPr>
          <a:xfrm>
            <a:off x="685800" y="0"/>
            <a:ext cx="8229600" cy="1595438"/>
          </a:xfrm>
        </p:spPr>
        <p:txBody>
          <a:bodyPr/>
          <a:lstStyle/>
          <a:p>
            <a:r>
              <a:rPr lang="en-US" altLang="en-US" smtClean="0">
                <a:solidFill>
                  <a:schemeClr val="bg1"/>
                </a:solidFill>
                <a:latin typeface="Univers 55" charset="0"/>
                <a:ea typeface="ＭＳ Ｐゴシック" charset="-128"/>
                <a:cs typeface="Arial" charset="0"/>
              </a:rPr>
              <a:t>Financial Aid Programs</a:t>
            </a:r>
          </a:p>
        </p:txBody>
      </p:sp>
      <p:pic>
        <p:nvPicPr>
          <p:cNvPr id="235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143000"/>
            <a:ext cx="1985963"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7855918"/>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p:cNvSpPr>
          <p:nvPr>
            <p:ph type="subTitle" idx="1"/>
          </p:nvPr>
        </p:nvSpPr>
        <p:spPr>
          <a:xfrm>
            <a:off x="685800" y="1752600"/>
            <a:ext cx="7467600" cy="4572000"/>
          </a:xfrm>
        </p:spPr>
        <p:txBody>
          <a:bodyPr>
            <a:normAutofit fontScale="85000" lnSpcReduction="10000"/>
          </a:bodyPr>
          <a:lstStyle/>
          <a:p>
            <a:pPr marL="342900" indent="-342900" algn="l">
              <a:buFont typeface="Arial" pitchFamily="34" charset="0"/>
              <a:buChar char="•"/>
              <a:defRPr/>
            </a:pPr>
            <a:r>
              <a:rPr lang="en-US" dirty="0" smtClean="0">
                <a:solidFill>
                  <a:schemeClr val="tx1"/>
                </a:solidFill>
                <a:latin typeface="Univers 55" charset="0"/>
                <a:ea typeface="ＭＳ Ｐゴシック" charset="-128"/>
                <a:cs typeface="Univers 55" charset="0"/>
              </a:rPr>
              <a:t>Amount of gift aid offered?</a:t>
            </a:r>
          </a:p>
          <a:p>
            <a:pPr marL="342900" indent="-342900" algn="l">
              <a:buFont typeface="Arial" pitchFamily="34" charset="0"/>
              <a:buChar char="•"/>
              <a:defRPr/>
            </a:pPr>
            <a:r>
              <a:rPr lang="en-US" dirty="0" smtClean="0">
                <a:solidFill>
                  <a:schemeClr val="tx1"/>
                </a:solidFill>
                <a:latin typeface="Univers 55" charset="0"/>
                <a:ea typeface="ＭＳ Ｐゴシック" charset="-128"/>
                <a:cs typeface="Univers 55" charset="0"/>
              </a:rPr>
              <a:t>Requirements for scholarships?</a:t>
            </a:r>
          </a:p>
          <a:p>
            <a:pPr marL="800100" lvl="1" indent="-342900" algn="l">
              <a:buFont typeface="Arial" pitchFamily="34" charset="0"/>
              <a:buChar char="•"/>
              <a:defRPr/>
            </a:pPr>
            <a:r>
              <a:rPr lang="en-US" dirty="0" smtClean="0">
                <a:solidFill>
                  <a:schemeClr val="tx1"/>
                </a:solidFill>
                <a:latin typeface="Univers 55" charset="0"/>
                <a:ea typeface="ＭＳ Ｐゴシック" charset="-128"/>
                <a:cs typeface="Univers 55" charset="0"/>
              </a:rPr>
              <a:t>Is the scholarship renewable?</a:t>
            </a:r>
          </a:p>
          <a:p>
            <a:pPr marL="342900" indent="-342900" algn="l">
              <a:buFont typeface="Arial" pitchFamily="34" charset="0"/>
              <a:buChar char="•"/>
              <a:defRPr/>
            </a:pPr>
            <a:r>
              <a:rPr lang="en-US" dirty="0" smtClean="0">
                <a:solidFill>
                  <a:schemeClr val="tx1"/>
                </a:solidFill>
                <a:latin typeface="Univers 55" charset="0"/>
                <a:ea typeface="ＭＳ Ｐゴシック" charset="-128"/>
                <a:cs typeface="Univers 55" charset="0"/>
              </a:rPr>
              <a:t>Requirements for institutional grants?</a:t>
            </a:r>
          </a:p>
          <a:p>
            <a:pPr marL="800100" lvl="1" indent="-342900" algn="l">
              <a:buFont typeface="Arial" pitchFamily="34" charset="0"/>
              <a:buChar char="•"/>
              <a:defRPr/>
            </a:pPr>
            <a:r>
              <a:rPr lang="en-US" dirty="0" smtClean="0">
                <a:solidFill>
                  <a:schemeClr val="tx1"/>
                </a:solidFill>
                <a:latin typeface="Univers 55" charset="0"/>
                <a:ea typeface="ＭＳ Ｐゴシック" charset="-128"/>
                <a:cs typeface="Univers 55" charset="0"/>
              </a:rPr>
              <a:t>Is the grant renewable?</a:t>
            </a:r>
          </a:p>
          <a:p>
            <a:pPr marL="342900" indent="-342900" algn="l">
              <a:buFont typeface="Arial" pitchFamily="34" charset="0"/>
              <a:buChar char="•"/>
              <a:defRPr/>
            </a:pPr>
            <a:r>
              <a:rPr lang="en-US" dirty="0" smtClean="0">
                <a:solidFill>
                  <a:schemeClr val="tx1"/>
                </a:solidFill>
                <a:latin typeface="Univers 55" charset="0"/>
                <a:ea typeface="ＭＳ Ｐゴシック" charset="-128"/>
                <a:cs typeface="Univers 55" charset="0"/>
              </a:rPr>
              <a:t>How much remains to be paid after gift aid?</a:t>
            </a:r>
          </a:p>
          <a:p>
            <a:pPr marL="342900" indent="-342900" algn="l">
              <a:buFont typeface="Arial" pitchFamily="34" charset="0"/>
              <a:buChar char="•"/>
              <a:defRPr/>
            </a:pPr>
            <a:r>
              <a:rPr lang="en-US" dirty="0" smtClean="0">
                <a:solidFill>
                  <a:schemeClr val="tx1"/>
                </a:solidFill>
                <a:latin typeface="Univers 55" charset="0"/>
                <a:ea typeface="ＭＳ Ｐゴシック" charset="-128"/>
                <a:cs typeface="Univers 55" charset="0"/>
              </a:rPr>
              <a:t>What is the process for obtaining a Federal Work Study position?</a:t>
            </a:r>
          </a:p>
          <a:p>
            <a:pPr marL="342900" indent="-342900" algn="l">
              <a:buFont typeface="Arial" pitchFamily="34" charset="0"/>
              <a:buChar char="•"/>
              <a:defRPr/>
            </a:pPr>
            <a:r>
              <a:rPr lang="en-US" dirty="0" smtClean="0">
                <a:solidFill>
                  <a:schemeClr val="tx1"/>
                </a:solidFill>
                <a:latin typeface="Univers 55" charset="0"/>
                <a:ea typeface="ＭＳ Ｐゴシック" charset="-128"/>
                <a:cs typeface="Univers 55" charset="0"/>
              </a:rPr>
              <a:t>What amounts and types of student and parent loans are recommended?</a:t>
            </a:r>
          </a:p>
          <a:p>
            <a:pPr>
              <a:defRPr/>
            </a:pPr>
            <a:endParaRPr lang="en-US" dirty="0" smtClean="0">
              <a:latin typeface="Univers 55" charset="0"/>
              <a:ea typeface="ＭＳ Ｐゴシック" charset="-128"/>
              <a:cs typeface="Univers 55" charset="0"/>
            </a:endParaRPr>
          </a:p>
          <a:p>
            <a:pPr>
              <a:defRPr/>
            </a:pPr>
            <a:endParaRPr lang="en-US" dirty="0" smtClean="0">
              <a:latin typeface="Univers 55" charset="0"/>
              <a:ea typeface="ＭＳ Ｐゴシック" charset="-128"/>
              <a:cs typeface="Univers 55" charset="0"/>
            </a:endParaRPr>
          </a:p>
          <a:p>
            <a:pPr>
              <a:defRPr/>
            </a:pPr>
            <a:endParaRPr lang="en-US" dirty="0" smtClean="0">
              <a:latin typeface="Univers 55" charset="0"/>
              <a:ea typeface="ＭＳ Ｐゴシック" charset="-128"/>
              <a:cs typeface="Univers 55" charset="0"/>
            </a:endParaRPr>
          </a:p>
        </p:txBody>
      </p:sp>
      <p:sp>
        <p:nvSpPr>
          <p:cNvPr id="24579" name="Rectangle 2"/>
          <p:cNvSpPr>
            <a:spLocks noGrp="1"/>
          </p:cNvSpPr>
          <p:nvPr>
            <p:ph type="title"/>
          </p:nvPr>
        </p:nvSpPr>
        <p:spPr>
          <a:xfrm>
            <a:off x="685800" y="157162"/>
            <a:ext cx="8229600" cy="1138238"/>
          </a:xfrm>
        </p:spPr>
        <p:txBody>
          <a:bodyPr>
            <a:normAutofit fontScale="90000"/>
          </a:bodyPr>
          <a:lstStyle/>
          <a:p>
            <a:r>
              <a:rPr lang="en-US" altLang="en-US" dirty="0" smtClean="0">
                <a:latin typeface="Univers 55" charset="0"/>
                <a:ea typeface="ＭＳ Ｐゴシック" charset="-128"/>
                <a:cs typeface="Arial" charset="0"/>
              </a:rPr>
              <a:t/>
            </a:r>
            <a:br>
              <a:rPr lang="en-US" altLang="en-US" dirty="0" smtClean="0">
                <a:latin typeface="Univers 55" charset="0"/>
                <a:ea typeface="ＭＳ Ｐゴシック" charset="-128"/>
                <a:cs typeface="Arial" charset="0"/>
              </a:rPr>
            </a:br>
            <a:r>
              <a:rPr lang="en-US" altLang="en-US" dirty="0" smtClean="0">
                <a:latin typeface="Univers 55" charset="0"/>
                <a:ea typeface="ＭＳ Ｐゴシック" charset="-128"/>
                <a:cs typeface="Arial" charset="0"/>
              </a:rPr>
              <a:t>Evaluating Your Financial Aid Award Letter</a:t>
            </a:r>
            <a:br>
              <a:rPr lang="en-US" altLang="en-US" dirty="0" smtClean="0">
                <a:latin typeface="Univers 55" charset="0"/>
                <a:ea typeface="ＭＳ Ｐゴシック" charset="-128"/>
                <a:cs typeface="Arial" charset="0"/>
              </a:rPr>
            </a:br>
            <a:endParaRPr lang="en-US" altLang="en-US" dirty="0" smtClean="0">
              <a:latin typeface="Univers 55" charset="0"/>
              <a:ea typeface="ＭＳ Ｐゴシック" charset="-128"/>
              <a:cs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1066800"/>
            <a:ext cx="1752600" cy="1752600"/>
          </a:xfrm>
          <a:prstGeom prst="rect">
            <a:avLst/>
          </a:prstGeom>
        </p:spPr>
      </p:pic>
    </p:spTree>
    <p:extLst>
      <p:ext uri="{BB962C8B-B14F-4D97-AF65-F5344CB8AC3E}">
        <p14:creationId xmlns:p14="http://schemas.microsoft.com/office/powerpoint/2010/main" val="1222647281"/>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p:cNvSpPr>
          <p:nvPr>
            <p:ph type="subTitle" idx="1"/>
          </p:nvPr>
        </p:nvSpPr>
        <p:spPr>
          <a:xfrm>
            <a:off x="609600" y="1981200"/>
            <a:ext cx="7391400" cy="3962400"/>
          </a:xfrm>
        </p:spPr>
        <p:txBody>
          <a:bodyPr>
            <a:normAutofit fontScale="92500" lnSpcReduction="10000"/>
          </a:bodyPr>
          <a:lstStyle/>
          <a:p>
            <a:pPr marL="342900" indent="-342900" algn="l">
              <a:buFont typeface="Arial" charset="0"/>
              <a:buChar char="•"/>
            </a:pPr>
            <a:r>
              <a:rPr lang="en-US" altLang="en-US" dirty="0" smtClean="0">
                <a:solidFill>
                  <a:schemeClr val="tx1"/>
                </a:solidFill>
                <a:latin typeface="Univers 55" charset="0"/>
                <a:ea typeface="ＭＳ Ｐゴシック" charset="-128"/>
                <a:cs typeface="Arial" charset="0"/>
              </a:rPr>
              <a:t>Estimated Cost of Attendance</a:t>
            </a:r>
          </a:p>
          <a:p>
            <a:pPr marL="342900" indent="-342900" algn="l">
              <a:buFont typeface="Arial" charset="0"/>
              <a:buChar char="•"/>
            </a:pPr>
            <a:r>
              <a:rPr lang="en-US" altLang="en-US" dirty="0" smtClean="0">
                <a:solidFill>
                  <a:schemeClr val="tx1"/>
                </a:solidFill>
                <a:latin typeface="Univers 55" charset="0"/>
                <a:ea typeface="ＭＳ Ｐゴシック" charset="-128"/>
                <a:cs typeface="Arial" charset="0"/>
              </a:rPr>
              <a:t>Disclaimers about the aid offered</a:t>
            </a:r>
          </a:p>
          <a:p>
            <a:pPr marL="342900" indent="-342900" algn="l">
              <a:buFont typeface="Arial" charset="0"/>
              <a:buChar char="•"/>
            </a:pPr>
            <a:r>
              <a:rPr lang="en-US" altLang="en-US" dirty="0" smtClean="0">
                <a:solidFill>
                  <a:schemeClr val="tx1"/>
                </a:solidFill>
                <a:latin typeface="Univers 55" charset="0"/>
                <a:ea typeface="ＭＳ Ｐゴシック" charset="-128"/>
                <a:cs typeface="Arial" charset="0"/>
              </a:rPr>
              <a:t>A reminder to report the receipt of other financial aid you expect to receive</a:t>
            </a:r>
          </a:p>
          <a:p>
            <a:pPr marL="342900" indent="-342900" algn="l">
              <a:buFont typeface="Arial" charset="0"/>
              <a:buChar char="•"/>
            </a:pPr>
            <a:r>
              <a:rPr lang="en-US" altLang="en-US" dirty="0" smtClean="0">
                <a:solidFill>
                  <a:schemeClr val="tx1"/>
                </a:solidFill>
                <a:latin typeface="Univers 55" charset="0"/>
                <a:ea typeface="ＭＳ Ｐゴシック" charset="-128"/>
                <a:cs typeface="Arial" charset="0"/>
              </a:rPr>
              <a:t>List of action/steps you must take to complete the process</a:t>
            </a:r>
          </a:p>
          <a:p>
            <a:pPr marL="342900" indent="-342900" algn="l">
              <a:buFont typeface="Arial" charset="0"/>
              <a:buChar char="•"/>
            </a:pPr>
            <a:r>
              <a:rPr lang="en-US" altLang="en-US" dirty="0" smtClean="0">
                <a:solidFill>
                  <a:schemeClr val="tx1"/>
                </a:solidFill>
                <a:latin typeface="Univers 55" charset="0"/>
                <a:ea typeface="ＭＳ Ｐゴシック" charset="-128"/>
                <a:cs typeface="Arial" charset="0"/>
              </a:rPr>
              <a:t>Terms and conditions that apply to your financial aid offer</a:t>
            </a:r>
          </a:p>
        </p:txBody>
      </p:sp>
      <p:sp>
        <p:nvSpPr>
          <p:cNvPr id="25603" name="Rectangle 2"/>
          <p:cNvSpPr>
            <a:spLocks noGrp="1"/>
          </p:cNvSpPr>
          <p:nvPr>
            <p:ph type="title"/>
          </p:nvPr>
        </p:nvSpPr>
        <p:spPr>
          <a:xfrm>
            <a:off x="381000" y="0"/>
            <a:ext cx="8229600" cy="1595438"/>
          </a:xfrm>
        </p:spPr>
        <p:txBody>
          <a:bodyPr>
            <a:normAutofit fontScale="90000"/>
          </a:bodyPr>
          <a:lstStyle/>
          <a:p>
            <a:r>
              <a:rPr lang="en-US" altLang="en-US" dirty="0" smtClean="0">
                <a:latin typeface="Univers 55" charset="0"/>
                <a:ea typeface="ＭＳ Ｐゴシック" charset="-128"/>
                <a:cs typeface="Arial" charset="0"/>
              </a:rPr>
              <a:t>Information You Might Find On Your </a:t>
            </a:r>
            <a:br>
              <a:rPr lang="en-US" altLang="en-US" dirty="0" smtClean="0">
                <a:latin typeface="Univers 55" charset="0"/>
                <a:ea typeface="ＭＳ Ｐゴシック" charset="-128"/>
                <a:cs typeface="Arial" charset="0"/>
              </a:rPr>
            </a:br>
            <a:r>
              <a:rPr lang="en-US" altLang="en-US" dirty="0" smtClean="0">
                <a:latin typeface="Univers 55" charset="0"/>
                <a:ea typeface="ＭＳ Ｐゴシック" charset="-128"/>
                <a:cs typeface="Arial" charset="0"/>
              </a:rPr>
              <a:t>Financial Aid Award Notice</a:t>
            </a:r>
          </a:p>
        </p:txBody>
      </p:sp>
    </p:spTree>
    <p:extLst>
      <p:ext uri="{BB962C8B-B14F-4D97-AF65-F5344CB8AC3E}">
        <p14:creationId xmlns:p14="http://schemas.microsoft.com/office/powerpoint/2010/main" val="2134834364"/>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p:cNvSpPr>
          <p:nvPr>
            <p:ph type="subTitle" idx="1"/>
          </p:nvPr>
        </p:nvSpPr>
        <p:spPr>
          <a:xfrm>
            <a:off x="533400" y="1828800"/>
            <a:ext cx="7467600" cy="3962400"/>
          </a:xfrm>
        </p:spPr>
        <p:txBody>
          <a:bodyPr/>
          <a:lstStyle/>
          <a:p>
            <a:pPr marL="342900" indent="-342900" algn="l">
              <a:lnSpc>
                <a:spcPct val="90000"/>
              </a:lnSpc>
              <a:buFont typeface="Arial" charset="0"/>
              <a:buChar char="•"/>
            </a:pPr>
            <a:r>
              <a:rPr lang="en-US" altLang="en-US" smtClean="0">
                <a:solidFill>
                  <a:schemeClr val="tx1"/>
                </a:solidFill>
                <a:latin typeface="Univers 55" charset="0"/>
                <a:ea typeface="ＭＳ Ｐゴシック" charset="-128"/>
                <a:cs typeface="Arial" charset="0"/>
              </a:rPr>
              <a:t>Verification</a:t>
            </a:r>
          </a:p>
          <a:p>
            <a:pPr marL="342900" indent="-342900" algn="l">
              <a:lnSpc>
                <a:spcPct val="90000"/>
              </a:lnSpc>
              <a:buFont typeface="Arial" charset="0"/>
              <a:buChar char="•"/>
            </a:pPr>
            <a:r>
              <a:rPr lang="en-US" altLang="en-US" smtClean="0">
                <a:solidFill>
                  <a:schemeClr val="tx1"/>
                </a:solidFill>
                <a:latin typeface="Univers 55" charset="0"/>
                <a:ea typeface="ＭＳ Ｐゴシック" charset="-128"/>
                <a:cs typeface="Arial" charset="0"/>
              </a:rPr>
              <a:t>Special Circumstances</a:t>
            </a:r>
          </a:p>
          <a:p>
            <a:pPr marL="800100" lvl="1" indent="-342900" algn="l">
              <a:lnSpc>
                <a:spcPct val="90000"/>
              </a:lnSpc>
              <a:buFont typeface="Symbol" pitchFamily="18" charset="2"/>
              <a:buChar char="-"/>
            </a:pPr>
            <a:r>
              <a:rPr lang="en-US" altLang="en-US" sz="2400" smtClean="0">
                <a:solidFill>
                  <a:schemeClr val="tx1"/>
                </a:solidFill>
                <a:latin typeface="Univers 55" charset="0"/>
                <a:ea typeface="ＭＳ Ｐゴシック" charset="-128"/>
                <a:cs typeface="Arial" charset="0"/>
              </a:rPr>
              <a:t>Death</a:t>
            </a:r>
          </a:p>
          <a:p>
            <a:pPr marL="800100" lvl="1" indent="-342900" algn="l">
              <a:lnSpc>
                <a:spcPct val="90000"/>
              </a:lnSpc>
              <a:buFont typeface="Symbol" pitchFamily="18" charset="2"/>
              <a:buChar char="-"/>
            </a:pPr>
            <a:r>
              <a:rPr lang="en-US" altLang="en-US" sz="2400" smtClean="0">
                <a:solidFill>
                  <a:schemeClr val="tx1"/>
                </a:solidFill>
                <a:latin typeface="Univers 55" charset="0"/>
                <a:ea typeface="ＭＳ Ｐゴシック" charset="-128"/>
                <a:cs typeface="Arial" charset="0"/>
              </a:rPr>
              <a:t>Disability</a:t>
            </a:r>
          </a:p>
          <a:p>
            <a:pPr marL="800100" lvl="1" indent="-342900" algn="l">
              <a:lnSpc>
                <a:spcPct val="90000"/>
              </a:lnSpc>
              <a:buFont typeface="Symbol" pitchFamily="18" charset="2"/>
              <a:buChar char="-"/>
            </a:pPr>
            <a:r>
              <a:rPr lang="en-US" altLang="en-US" sz="2400" smtClean="0">
                <a:solidFill>
                  <a:schemeClr val="tx1"/>
                </a:solidFill>
                <a:latin typeface="Univers 55" charset="0"/>
                <a:ea typeface="ＭＳ Ｐゴシック" charset="-128"/>
                <a:cs typeface="Arial" charset="0"/>
              </a:rPr>
              <a:t>Divorce/Separation</a:t>
            </a:r>
          </a:p>
          <a:p>
            <a:pPr marL="800100" lvl="1" indent="-342900" algn="l">
              <a:lnSpc>
                <a:spcPct val="90000"/>
              </a:lnSpc>
              <a:buFont typeface="Symbol" pitchFamily="18" charset="2"/>
              <a:buChar char="-"/>
            </a:pPr>
            <a:r>
              <a:rPr lang="en-US" altLang="en-US" sz="2400" smtClean="0">
                <a:solidFill>
                  <a:schemeClr val="tx1"/>
                </a:solidFill>
                <a:latin typeface="Univers 55" charset="0"/>
                <a:ea typeface="ＭＳ Ｐゴシック" charset="-128"/>
                <a:cs typeface="Arial" charset="0"/>
              </a:rPr>
              <a:t>Loss of Employment</a:t>
            </a:r>
          </a:p>
          <a:p>
            <a:pPr marL="800100" lvl="1" indent="-342900" algn="l">
              <a:lnSpc>
                <a:spcPct val="90000"/>
              </a:lnSpc>
              <a:buFont typeface="Symbol" pitchFamily="18" charset="2"/>
              <a:buChar char="-"/>
            </a:pPr>
            <a:r>
              <a:rPr lang="en-US" altLang="en-US" sz="2400" smtClean="0">
                <a:solidFill>
                  <a:schemeClr val="tx1"/>
                </a:solidFill>
                <a:latin typeface="Univers 55" charset="0"/>
                <a:ea typeface="ＭＳ Ｐゴシック" charset="-128"/>
                <a:cs typeface="Arial" charset="0"/>
              </a:rPr>
              <a:t>Unusual Medical/Dental Expenses</a:t>
            </a:r>
          </a:p>
          <a:p>
            <a:pPr marL="800100" lvl="1" indent="-342900" algn="l">
              <a:lnSpc>
                <a:spcPct val="90000"/>
              </a:lnSpc>
              <a:buFont typeface="Symbol" pitchFamily="18" charset="2"/>
              <a:buChar char="-"/>
            </a:pPr>
            <a:r>
              <a:rPr lang="en-US" altLang="en-US" sz="2400" smtClean="0">
                <a:solidFill>
                  <a:schemeClr val="tx1"/>
                </a:solidFill>
                <a:latin typeface="Univers 55" charset="0"/>
                <a:ea typeface="ＭＳ Ｐゴシック" charset="-128"/>
                <a:cs typeface="Arial" charset="0"/>
              </a:rPr>
              <a:t>Other</a:t>
            </a:r>
          </a:p>
        </p:txBody>
      </p:sp>
      <p:sp>
        <p:nvSpPr>
          <p:cNvPr id="26627" name="Rectangle 2"/>
          <p:cNvSpPr>
            <a:spLocks noGrp="1"/>
          </p:cNvSpPr>
          <p:nvPr>
            <p:ph type="title"/>
          </p:nvPr>
        </p:nvSpPr>
        <p:spPr>
          <a:xfrm>
            <a:off x="685800" y="0"/>
            <a:ext cx="8229600" cy="1595438"/>
          </a:xfrm>
        </p:spPr>
        <p:txBody>
          <a:bodyPr/>
          <a:lstStyle/>
          <a:p>
            <a:r>
              <a:rPr lang="en-US" altLang="en-US" dirty="0" smtClean="0">
                <a:latin typeface="Univers 55" charset="0"/>
                <a:ea typeface="ＭＳ Ｐゴシック" charset="-128"/>
                <a:cs typeface="Arial" charset="0"/>
              </a:rPr>
              <a:t>Additional Information</a:t>
            </a:r>
          </a:p>
        </p:txBody>
      </p:sp>
      <p:pic>
        <p:nvPicPr>
          <p:cNvPr id="26628" name="Picture 4" descr="MPj0422442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1828800"/>
            <a:ext cx="25146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8038446"/>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p:cNvSpPr>
          <p:nvPr>
            <p:ph type="ctrTitle"/>
          </p:nvPr>
        </p:nvSpPr>
        <p:spPr/>
        <p:txBody>
          <a:bodyPr/>
          <a:lstStyle/>
          <a:p>
            <a:r>
              <a:rPr lang="en-US" altLang="en-US" smtClean="0">
                <a:solidFill>
                  <a:schemeClr val="bg1"/>
                </a:solidFill>
                <a:latin typeface="Univers 55" charset="0"/>
                <a:ea typeface="ＭＳ Ｐゴシック" charset="-128"/>
                <a:cs typeface="Univers 55" charset="0"/>
              </a:rPr>
              <a:t>Questions?</a:t>
            </a:r>
          </a:p>
        </p:txBody>
      </p:sp>
      <p:pic>
        <p:nvPicPr>
          <p:cNvPr id="117764" name="Picture 4" descr="C:\Users\rstelma\AppData\Local\Microsoft\Windows\Temporary Internet Files\Content.IE5\YF3UMZBT\3question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7975" y="1428750"/>
            <a:ext cx="3448050" cy="400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1225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a:xfrm>
            <a:off x="685800" y="0"/>
            <a:ext cx="8229600" cy="1611313"/>
          </a:xfrm>
        </p:spPr>
        <p:txBody>
          <a:bodyPr/>
          <a:lstStyle/>
          <a:p>
            <a:r>
              <a:rPr lang="en-US" altLang="en-US" smtClean="0">
                <a:latin typeface="Univers 55" charset="0"/>
                <a:ea typeface="ＭＳ Ｐゴシック" charset="-128"/>
                <a:cs typeface="Arial" charset="0"/>
              </a:rPr>
              <a:t>Financial Aid Basics</a:t>
            </a:r>
          </a:p>
        </p:txBody>
      </p:sp>
      <p:sp>
        <p:nvSpPr>
          <p:cNvPr id="7171" name="Rectangle 3"/>
          <p:cNvSpPr>
            <a:spLocks noGrp="1"/>
          </p:cNvSpPr>
          <p:nvPr>
            <p:ph idx="1"/>
          </p:nvPr>
        </p:nvSpPr>
        <p:spPr>
          <a:xfrm>
            <a:off x="485775" y="1763713"/>
            <a:ext cx="8229600" cy="4243387"/>
          </a:xfrm>
        </p:spPr>
        <p:txBody>
          <a:bodyPr/>
          <a:lstStyle/>
          <a:p>
            <a:r>
              <a:rPr lang="en-US" altLang="en-US" smtClean="0">
                <a:latin typeface="Univers 55" charset="0"/>
                <a:ea typeface="ＭＳ Ｐゴシック" charset="-128"/>
                <a:cs typeface="Arial" charset="0"/>
              </a:rPr>
              <a:t>Gift Aid – Grants &amp; Scholarships</a:t>
            </a:r>
          </a:p>
          <a:p>
            <a:r>
              <a:rPr lang="en-US" altLang="en-US" smtClean="0">
                <a:latin typeface="Univers 55" charset="0"/>
                <a:ea typeface="ＭＳ Ｐゴシック" charset="-128"/>
                <a:cs typeface="Arial" charset="0"/>
              </a:rPr>
              <a:t>Self Help – Employment &amp; loans</a:t>
            </a:r>
          </a:p>
          <a:p>
            <a:r>
              <a:rPr lang="en-US" altLang="en-US" smtClean="0">
                <a:latin typeface="Univers 55" charset="0"/>
                <a:ea typeface="ＭＳ Ｐゴシック" charset="-128"/>
                <a:cs typeface="Arial" charset="0"/>
              </a:rPr>
              <a:t>Merit-Based Aid </a:t>
            </a:r>
          </a:p>
          <a:p>
            <a:r>
              <a:rPr lang="en-US" altLang="en-US" smtClean="0">
                <a:latin typeface="Univers 55" charset="0"/>
                <a:ea typeface="ＭＳ Ｐゴシック" charset="-128"/>
                <a:cs typeface="Arial" charset="0"/>
              </a:rPr>
              <a:t>Need-Based Aid</a:t>
            </a:r>
          </a:p>
          <a:p>
            <a:r>
              <a:rPr lang="en-US" altLang="en-US" smtClean="0">
                <a:latin typeface="Univers 55" charset="0"/>
                <a:ea typeface="ＭＳ Ｐゴシック" charset="-128"/>
                <a:cs typeface="Arial" charset="0"/>
              </a:rPr>
              <a:t>Family is primarily responsible for educational expenses</a:t>
            </a:r>
          </a:p>
          <a:p>
            <a:r>
              <a:rPr lang="en-US" altLang="en-US" smtClean="0">
                <a:latin typeface="Univers 55" charset="0"/>
                <a:ea typeface="ＭＳ Ｐゴシック" charset="-128"/>
                <a:cs typeface="Arial" charset="0"/>
              </a:rPr>
              <a:t>Annual application</a:t>
            </a:r>
          </a:p>
        </p:txBody>
      </p:sp>
      <p:pic>
        <p:nvPicPr>
          <p:cNvPr id="7172" name="Picture 4" descr="MPj0430925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3124200"/>
            <a:ext cx="1219200"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descr="MPj043859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55835" y="4735018"/>
            <a:ext cx="12954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5378450"/>
            <a:ext cx="140017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4" descr="MPj0401121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81418" y="792163"/>
            <a:ext cx="776288"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5" descr="MPj042759100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78962" y="2971800"/>
            <a:ext cx="19812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4250825"/>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p:cNvSpPr>
          <p:nvPr>
            <p:ph type="subTitle" idx="1"/>
          </p:nvPr>
        </p:nvSpPr>
        <p:spPr>
          <a:xfrm>
            <a:off x="457200" y="1143000"/>
            <a:ext cx="8001000" cy="4724400"/>
          </a:xfrm>
        </p:spPr>
        <p:txBody>
          <a:bodyPr>
            <a:normAutofit fontScale="85000" lnSpcReduction="10000"/>
          </a:bodyPr>
          <a:lstStyle/>
          <a:p>
            <a:pPr algn="l">
              <a:defRPr/>
            </a:pPr>
            <a:r>
              <a:rPr lang="en-US" dirty="0" smtClean="0">
                <a:solidFill>
                  <a:schemeClr val="tx1"/>
                </a:solidFill>
                <a:latin typeface="Univers 55" charset="0"/>
                <a:ea typeface="ＭＳ Ｐゴシック" charset="-128"/>
                <a:cs typeface="Univers 55" charset="0"/>
              </a:rPr>
              <a:t>	Cost of Attendance (COA) at Institution 	</a:t>
            </a:r>
          </a:p>
          <a:p>
            <a:pPr algn="l">
              <a:defRPr/>
            </a:pPr>
            <a:r>
              <a:rPr lang="en-US" dirty="0">
                <a:solidFill>
                  <a:schemeClr val="tx1"/>
                </a:solidFill>
                <a:latin typeface="Univers 55" charset="0"/>
                <a:ea typeface="ＭＳ Ｐゴシック" charset="-128"/>
                <a:cs typeface="Univers 55" charset="0"/>
              </a:rPr>
              <a:t> </a:t>
            </a:r>
            <a:r>
              <a:rPr lang="en-US" dirty="0" smtClean="0">
                <a:solidFill>
                  <a:schemeClr val="tx1"/>
                </a:solidFill>
                <a:latin typeface="Univers 55" charset="0"/>
                <a:ea typeface="ＭＳ Ｐゴシック" charset="-128"/>
                <a:cs typeface="Univers 55" charset="0"/>
              </a:rPr>
              <a:t>     - 	</a:t>
            </a:r>
            <a:r>
              <a:rPr lang="en-US" u="sng" dirty="0" smtClean="0">
                <a:solidFill>
                  <a:schemeClr val="tx1"/>
                </a:solidFill>
                <a:latin typeface="Univers 55" charset="0"/>
                <a:ea typeface="ＭＳ Ｐゴシック" charset="-128"/>
                <a:cs typeface="Univers 55" charset="0"/>
              </a:rPr>
              <a:t>Expected Family Contribution (EFC)</a:t>
            </a:r>
          </a:p>
          <a:p>
            <a:pPr algn="l">
              <a:defRPr/>
            </a:pPr>
            <a:r>
              <a:rPr lang="en-US" dirty="0" smtClean="0">
                <a:solidFill>
                  <a:schemeClr val="tx1"/>
                </a:solidFill>
                <a:latin typeface="Univers 55" charset="0"/>
                <a:ea typeface="ＭＳ Ｐゴシック" charset="-128"/>
                <a:cs typeface="Univers 55" charset="0"/>
              </a:rPr>
              <a:t>	Eligibility for Need-Based Funds at 		   	</a:t>
            </a:r>
            <a:r>
              <a:rPr lang="en-US" dirty="0">
                <a:solidFill>
                  <a:schemeClr val="tx1"/>
                </a:solidFill>
                <a:latin typeface="Univers 55" charset="0"/>
                <a:ea typeface="ＭＳ Ｐゴシック" charset="-128"/>
                <a:cs typeface="Univers 55" charset="0"/>
              </a:rPr>
              <a:t>I</a:t>
            </a:r>
            <a:r>
              <a:rPr lang="en-US" dirty="0" smtClean="0">
                <a:solidFill>
                  <a:schemeClr val="tx1"/>
                </a:solidFill>
                <a:latin typeface="Univers 55" charset="0"/>
                <a:ea typeface="ＭＳ Ｐゴシック" charset="-128"/>
                <a:cs typeface="Univers 55" charset="0"/>
              </a:rPr>
              <a:t>nstitution</a:t>
            </a:r>
          </a:p>
          <a:p>
            <a:pPr>
              <a:defRPr/>
            </a:pPr>
            <a:endParaRPr lang="en-US" dirty="0" smtClean="0">
              <a:solidFill>
                <a:schemeClr val="tx1"/>
              </a:solidFill>
              <a:latin typeface="Univers 55" charset="0"/>
              <a:ea typeface="ＭＳ Ｐゴシック" charset="-128"/>
              <a:cs typeface="Univers 55" charset="0"/>
            </a:endParaRPr>
          </a:p>
          <a:p>
            <a:pPr algn="l">
              <a:defRPr/>
            </a:pPr>
            <a:r>
              <a:rPr lang="en-US" dirty="0" smtClean="0">
                <a:solidFill>
                  <a:schemeClr val="tx1"/>
                </a:solidFill>
                <a:latin typeface="Univers 55" charset="0"/>
                <a:ea typeface="ＭＳ Ｐゴシック" charset="-128"/>
                <a:cs typeface="Univers 55" charset="0"/>
              </a:rPr>
              <a:t>A family’s ability to pay must be evaluated in an equitable and consistent manner while recognizing special circumstances that may alter a family’s ability to pay.  The FAFSA is used for this purpose for federal student aid programs.</a:t>
            </a:r>
            <a:endParaRPr lang="en-US" sz="2800" dirty="0" smtClean="0">
              <a:solidFill>
                <a:schemeClr val="tx1"/>
              </a:solidFill>
              <a:latin typeface="Univers 55" charset="0"/>
              <a:ea typeface="ＭＳ Ｐゴシック" charset="-128"/>
              <a:cs typeface="Univers 55" charset="0"/>
            </a:endParaRPr>
          </a:p>
        </p:txBody>
      </p:sp>
      <p:sp>
        <p:nvSpPr>
          <p:cNvPr id="2" name="Rectangle 2"/>
          <p:cNvSpPr>
            <a:spLocks noGrp="1"/>
          </p:cNvSpPr>
          <p:nvPr>
            <p:ph type="title"/>
          </p:nvPr>
        </p:nvSpPr>
        <p:spPr>
          <a:xfrm>
            <a:off x="457200" y="228600"/>
            <a:ext cx="8229600" cy="1143000"/>
          </a:xfrm>
        </p:spPr>
        <p:txBody>
          <a:bodyPr>
            <a:normAutofit fontScale="90000"/>
          </a:bodyPr>
          <a:lstStyle/>
          <a:p>
            <a:r>
              <a:rPr lang="en-US" altLang="en-US" dirty="0" smtClean="0">
                <a:solidFill>
                  <a:schemeClr val="bg1"/>
                </a:solidFill>
                <a:latin typeface="Univers 55" charset="0"/>
                <a:ea typeface="ＭＳ Ｐゴシック" charset="-128"/>
                <a:cs typeface="Arial" charset="0"/>
              </a:rPr>
              <a:t>Basic Principle of Financial Aid</a:t>
            </a:r>
            <a:r>
              <a:rPr lang="en-US" altLang="en-US" dirty="0" smtClean="0">
                <a:latin typeface="Univers 55" charset="0"/>
                <a:ea typeface="ＭＳ Ｐゴシック" charset="-128"/>
                <a:cs typeface="Arial" charset="0"/>
              </a:rPr>
              <a:t/>
            </a:r>
            <a:br>
              <a:rPr lang="en-US" altLang="en-US" dirty="0" smtClean="0">
                <a:latin typeface="Univers 55" charset="0"/>
                <a:ea typeface="ＭＳ Ｐゴシック" charset="-128"/>
                <a:cs typeface="Arial" charset="0"/>
              </a:rPr>
            </a:br>
            <a:endParaRPr lang="en-US" altLang="en-US" dirty="0" smtClean="0">
              <a:latin typeface="Univers 55" charset="0"/>
              <a:ea typeface="ＭＳ Ｐゴシック" charset="-128"/>
              <a:cs typeface="Arial" charset="0"/>
            </a:endParaRPr>
          </a:p>
        </p:txBody>
      </p:sp>
    </p:spTree>
    <p:extLst>
      <p:ext uri="{BB962C8B-B14F-4D97-AF65-F5344CB8AC3E}">
        <p14:creationId xmlns:p14="http://schemas.microsoft.com/office/powerpoint/2010/main" val="1211370493"/>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General Eligibility Requirements for Federal Student Financial Aid</a:t>
            </a:r>
            <a:endParaRPr lang="en-US" dirty="0"/>
          </a:p>
        </p:txBody>
      </p:sp>
      <p:sp>
        <p:nvSpPr>
          <p:cNvPr id="74755" name="Rectangle 3"/>
          <p:cNvSpPr>
            <a:spLocks noGrp="1"/>
          </p:cNvSpPr>
          <p:nvPr>
            <p:ph idx="1"/>
          </p:nvPr>
        </p:nvSpPr>
        <p:spPr/>
        <p:txBody>
          <a:bodyPr>
            <a:normAutofit lnSpcReduction="10000"/>
          </a:bodyPr>
          <a:lstStyle/>
          <a:p>
            <a:pPr>
              <a:lnSpc>
                <a:spcPct val="90000"/>
              </a:lnSpc>
            </a:pPr>
            <a:r>
              <a:rPr lang="en-US" altLang="en-US" dirty="0" smtClean="0">
                <a:latin typeface="Univers 55" charset="0"/>
                <a:ea typeface="ＭＳ Ｐゴシック" charset="-128"/>
                <a:cs typeface="Univers 55" charset="0"/>
              </a:rPr>
              <a:t>Regular student enrolled in a eligible program at an eligible college as a regular student</a:t>
            </a:r>
          </a:p>
          <a:p>
            <a:pPr>
              <a:lnSpc>
                <a:spcPct val="90000"/>
              </a:lnSpc>
            </a:pPr>
            <a:r>
              <a:rPr lang="en-US" altLang="en-US" dirty="0" smtClean="0">
                <a:latin typeface="Univers 55" charset="0"/>
                <a:ea typeface="ＭＳ Ｐゴシック" charset="-128"/>
                <a:cs typeface="Univers 55" charset="0"/>
              </a:rPr>
              <a:t>Have high school diploma or equivalent or complete a homeschool program approved under state law </a:t>
            </a:r>
          </a:p>
          <a:p>
            <a:pPr>
              <a:lnSpc>
                <a:spcPct val="90000"/>
              </a:lnSpc>
            </a:pPr>
            <a:r>
              <a:rPr lang="en-US" altLang="en-US" dirty="0" smtClean="0">
                <a:latin typeface="Univers 55" charset="0"/>
                <a:ea typeface="ＭＳ Ｐゴシック" charset="-128"/>
                <a:cs typeface="Univers 55" charset="0"/>
              </a:rPr>
              <a:t>Be a US citizen or eligible noncitizen</a:t>
            </a:r>
          </a:p>
          <a:p>
            <a:pPr>
              <a:lnSpc>
                <a:spcPct val="90000"/>
              </a:lnSpc>
            </a:pPr>
            <a:r>
              <a:rPr lang="en-US" altLang="en-US" dirty="0" smtClean="0">
                <a:latin typeface="Univers 55" charset="0"/>
                <a:ea typeface="ＭＳ Ｐゴシック" charset="-128"/>
                <a:cs typeface="Univers 55" charset="0"/>
              </a:rPr>
              <a:t>Have a valid Social Security number</a:t>
            </a:r>
          </a:p>
          <a:p>
            <a:pPr>
              <a:lnSpc>
                <a:spcPct val="90000"/>
              </a:lnSpc>
            </a:pPr>
            <a:r>
              <a:rPr lang="en-US" altLang="en-US" dirty="0" smtClean="0">
                <a:latin typeface="Univers 55" charset="0"/>
                <a:ea typeface="ＭＳ Ｐゴシック" charset="-128"/>
                <a:cs typeface="Univers 55" charset="0"/>
              </a:rPr>
              <a:t>If male, must be registered with Selective Service </a:t>
            </a:r>
          </a:p>
          <a:p>
            <a:pPr lvl="1">
              <a:lnSpc>
                <a:spcPct val="90000"/>
              </a:lnSpc>
              <a:buFont typeface="Arial" charset="0"/>
              <a:buNone/>
            </a:pPr>
            <a:endParaRPr lang="en-US" altLang="en-US" sz="2400" dirty="0" smtClean="0">
              <a:latin typeface="Univers 55" charset="0"/>
              <a:ea typeface="ＭＳ Ｐゴシック" charset="-128"/>
              <a:cs typeface="Univers 55" charset="0"/>
            </a:endParaRPr>
          </a:p>
          <a:p>
            <a:pPr lvl="1">
              <a:lnSpc>
                <a:spcPct val="90000"/>
              </a:lnSpc>
            </a:pPr>
            <a:endParaRPr lang="en-US" altLang="en-US" sz="2400" dirty="0" smtClean="0">
              <a:latin typeface="Univers 55" charset="0"/>
              <a:ea typeface="ＭＳ Ｐゴシック" charset="-128"/>
              <a:cs typeface="Univers 55" charset="0"/>
            </a:endParaRPr>
          </a:p>
        </p:txBody>
      </p:sp>
      <p:pic>
        <p:nvPicPr>
          <p:cNvPr id="74756" name="Picture 4" descr="MCj0426052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74358" y="3591253"/>
            <a:ext cx="105727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7691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General Eligibility Requirements for Financial Aid</a:t>
            </a:r>
            <a:endParaRPr lang="en-US" dirty="0"/>
          </a:p>
        </p:txBody>
      </p:sp>
      <p:sp>
        <p:nvSpPr>
          <p:cNvPr id="75779" name="Rectangle 3"/>
          <p:cNvSpPr>
            <a:spLocks noGrp="1"/>
          </p:cNvSpPr>
          <p:nvPr>
            <p:ph idx="1"/>
          </p:nvPr>
        </p:nvSpPr>
        <p:spPr/>
        <p:txBody>
          <a:bodyPr>
            <a:normAutofit lnSpcReduction="10000"/>
          </a:bodyPr>
          <a:lstStyle/>
          <a:p>
            <a:pPr>
              <a:lnSpc>
                <a:spcPct val="90000"/>
              </a:lnSpc>
            </a:pPr>
            <a:r>
              <a:rPr lang="en-US" altLang="en-US" dirty="0" smtClean="0">
                <a:latin typeface="Univers 55" charset="0"/>
                <a:ea typeface="ＭＳ Ｐゴシック" charset="-128"/>
                <a:cs typeface="Univers 55" charset="0"/>
              </a:rPr>
              <a:t>Not be in default on federal loan</a:t>
            </a:r>
          </a:p>
          <a:p>
            <a:pPr>
              <a:lnSpc>
                <a:spcPct val="90000"/>
              </a:lnSpc>
            </a:pPr>
            <a:r>
              <a:rPr lang="en-US" altLang="en-US" dirty="0" smtClean="0">
                <a:latin typeface="Univers 55" charset="0"/>
                <a:ea typeface="ＭＳ Ｐゴシック" charset="-128"/>
                <a:cs typeface="Univers 55" charset="0"/>
              </a:rPr>
              <a:t>Not owe a repayment on a federal grant</a:t>
            </a:r>
          </a:p>
          <a:p>
            <a:pPr>
              <a:lnSpc>
                <a:spcPct val="90000"/>
              </a:lnSpc>
            </a:pPr>
            <a:r>
              <a:rPr lang="en-US" altLang="en-US" dirty="0" smtClean="0">
                <a:latin typeface="Univers 55" charset="0"/>
                <a:ea typeface="ＭＳ Ｐゴシック" charset="-128"/>
                <a:cs typeface="Univers 55" charset="0"/>
              </a:rPr>
              <a:t>Not have property subject to lien for debt owed to US</a:t>
            </a:r>
          </a:p>
          <a:p>
            <a:pPr>
              <a:lnSpc>
                <a:spcPct val="90000"/>
              </a:lnSpc>
            </a:pPr>
            <a:r>
              <a:rPr lang="en-US" altLang="en-US" dirty="0" smtClean="0">
                <a:latin typeface="Univers 55" charset="0"/>
                <a:ea typeface="ＭＳ Ｐゴシック" charset="-128"/>
                <a:cs typeface="Univers 55" charset="0"/>
              </a:rPr>
              <a:t>Not have been convicted or pled no contest to a crime involving fraud in obtaining federal aid funds</a:t>
            </a:r>
          </a:p>
          <a:p>
            <a:pPr>
              <a:lnSpc>
                <a:spcPct val="90000"/>
              </a:lnSpc>
            </a:pPr>
            <a:r>
              <a:rPr lang="en-US" altLang="en-US" dirty="0" smtClean="0">
                <a:latin typeface="Univers 55" charset="0"/>
                <a:ea typeface="ＭＳ Ｐゴシック" charset="-128"/>
                <a:cs typeface="Univers 55" charset="0"/>
              </a:rPr>
              <a:t>Not have borrowed in excess of annual or cumulative loan limits</a:t>
            </a:r>
          </a:p>
          <a:p>
            <a:pPr>
              <a:lnSpc>
                <a:spcPct val="90000"/>
              </a:lnSpc>
            </a:pPr>
            <a:r>
              <a:rPr lang="en-US" altLang="en-US" dirty="0" smtClean="0">
                <a:latin typeface="Univers 55" charset="0"/>
                <a:ea typeface="ＭＳ Ｐゴシック" charset="-128"/>
                <a:cs typeface="Univers 55" charset="0"/>
              </a:rPr>
              <a:t>Make satisfactory academic progress</a:t>
            </a:r>
          </a:p>
          <a:p>
            <a:pPr lvl="1">
              <a:lnSpc>
                <a:spcPct val="90000"/>
              </a:lnSpc>
              <a:buFont typeface="Arial" charset="0"/>
              <a:buNone/>
            </a:pPr>
            <a:endParaRPr lang="en-US" altLang="en-US" sz="2400" dirty="0" smtClean="0">
              <a:latin typeface="Univers 55" charset="0"/>
              <a:ea typeface="ＭＳ Ｐゴシック" charset="-128"/>
              <a:cs typeface="Univers 55" charset="0"/>
            </a:endParaRPr>
          </a:p>
        </p:txBody>
      </p:sp>
      <p:pic>
        <p:nvPicPr>
          <p:cNvPr id="75780" name="Picture 4" descr="MCj0426052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3276600"/>
            <a:ext cx="105727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8753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p:cNvSpPr>
            <a:spLocks noGrp="1"/>
          </p:cNvSpPr>
          <p:nvPr>
            <p:ph idx="1"/>
          </p:nvPr>
        </p:nvSpPr>
        <p:spPr/>
        <p:txBody>
          <a:bodyPr>
            <a:normAutofit/>
          </a:bodyPr>
          <a:lstStyle/>
          <a:p>
            <a:pPr>
              <a:lnSpc>
                <a:spcPct val="90000"/>
              </a:lnSpc>
            </a:pPr>
            <a:r>
              <a:rPr lang="en-US" altLang="en-US" dirty="0" smtClean="0">
                <a:latin typeface="Univers 55" charset="0"/>
                <a:ea typeface="ＭＳ Ｐゴシック" charset="-128"/>
                <a:cs typeface="Univers 55" charset="0"/>
              </a:rPr>
              <a:t>Free Application for Federal Student Aid (FAFSA) </a:t>
            </a:r>
          </a:p>
          <a:p>
            <a:pPr lvl="1">
              <a:lnSpc>
                <a:spcPct val="90000"/>
              </a:lnSpc>
            </a:pPr>
            <a:r>
              <a:rPr lang="en-US" altLang="en-US" dirty="0" smtClean="0">
                <a:latin typeface="Univers 55" charset="0"/>
                <a:ea typeface="ＭＳ Ｐゴシック" charset="-128"/>
                <a:cs typeface="Univers 55" charset="0"/>
              </a:rPr>
              <a:t> </a:t>
            </a:r>
            <a:r>
              <a:rPr lang="en-US" altLang="en-US" sz="3200" b="1" dirty="0" smtClean="0">
                <a:solidFill>
                  <a:srgbClr val="0070C0"/>
                </a:solidFill>
                <a:latin typeface="Univers 55" charset="0"/>
                <a:ea typeface="ＭＳ Ｐゴシック" charset="-128"/>
                <a:cs typeface="Univers 55" charset="0"/>
              </a:rPr>
              <a:t>fafsa.gov</a:t>
            </a:r>
          </a:p>
          <a:p>
            <a:pPr>
              <a:lnSpc>
                <a:spcPct val="90000"/>
              </a:lnSpc>
            </a:pPr>
            <a:r>
              <a:rPr lang="en-US" altLang="en-US" dirty="0" smtClean="0">
                <a:latin typeface="Univers 55" charset="0"/>
                <a:ea typeface="ＭＳ Ｐゴシック" charset="-128"/>
                <a:cs typeface="Univers 55" charset="0"/>
              </a:rPr>
              <a:t>College Scholarship Service Profile Form</a:t>
            </a:r>
          </a:p>
          <a:p>
            <a:pPr lvl="1">
              <a:lnSpc>
                <a:spcPct val="90000"/>
              </a:lnSpc>
            </a:pPr>
            <a:r>
              <a:rPr lang="en-US" altLang="en-US" sz="3200" b="1" dirty="0" smtClean="0">
                <a:solidFill>
                  <a:srgbClr val="0070C0"/>
                </a:solidFill>
                <a:latin typeface="Univers 55" charset="0"/>
                <a:ea typeface="ＭＳ Ｐゴシック" charset="-128"/>
                <a:cs typeface="Univers 55" charset="0"/>
              </a:rPr>
              <a:t>collegeboard.com</a:t>
            </a:r>
          </a:p>
          <a:p>
            <a:pPr>
              <a:lnSpc>
                <a:spcPct val="90000"/>
              </a:lnSpc>
            </a:pPr>
            <a:r>
              <a:rPr lang="en-US" altLang="en-US" dirty="0" smtClean="0">
                <a:latin typeface="Univers 55" charset="0"/>
                <a:ea typeface="ＭＳ Ｐゴシック" charset="-128"/>
                <a:cs typeface="Univers 55" charset="0"/>
              </a:rPr>
              <a:t>Institutional Financial Aid Application</a:t>
            </a:r>
          </a:p>
          <a:p>
            <a:pPr>
              <a:lnSpc>
                <a:spcPct val="90000"/>
              </a:lnSpc>
            </a:pPr>
            <a:r>
              <a:rPr lang="en-US" altLang="en-US" dirty="0" smtClean="0">
                <a:latin typeface="Univers 55" charset="0"/>
                <a:ea typeface="ＭＳ Ｐゴシック" charset="-128"/>
                <a:cs typeface="Univers 55" charset="0"/>
              </a:rPr>
              <a:t>Scholarship Applications</a:t>
            </a:r>
          </a:p>
          <a:p>
            <a:pPr marL="0" indent="0">
              <a:lnSpc>
                <a:spcPct val="90000"/>
              </a:lnSpc>
              <a:buNone/>
            </a:pPr>
            <a:endParaRPr lang="en-US" altLang="en-US" dirty="0">
              <a:latin typeface="Univers 55" charset="0"/>
              <a:ea typeface="ＭＳ Ｐゴシック" charset="-128"/>
              <a:cs typeface="Univers 55" charset="0"/>
            </a:endParaRPr>
          </a:p>
        </p:txBody>
      </p:sp>
      <p:pic>
        <p:nvPicPr>
          <p:cNvPr id="108548" name="Picture 4" descr="MPj0422389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4648200"/>
            <a:ext cx="1296988" cy="192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Common Financial Aid Forms</a:t>
            </a:r>
            <a:endParaRPr lang="en-US" dirty="0"/>
          </a:p>
        </p:txBody>
      </p:sp>
    </p:spTree>
    <p:extLst>
      <p:ext uri="{BB962C8B-B14F-4D97-AF65-F5344CB8AC3E}">
        <p14:creationId xmlns:p14="http://schemas.microsoft.com/office/powerpoint/2010/main" val="2458366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Free Application for Federal Student Aid (FAFSA)</a:t>
            </a:r>
            <a:endParaRPr lang="en-US" dirty="0"/>
          </a:p>
        </p:txBody>
      </p:sp>
      <p:pic>
        <p:nvPicPr>
          <p:cNvPr id="7680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981200"/>
            <a:ext cx="7467600" cy="425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9070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243</TotalTime>
  <Words>4453</Words>
  <Application>Microsoft Office PowerPoint</Application>
  <PresentationFormat>On-screen Show (4:3)</PresentationFormat>
  <Paragraphs>490</Paragraphs>
  <Slides>37</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ＭＳ Ｐゴシック</vt:lpstr>
      <vt:lpstr>Arial</vt:lpstr>
      <vt:lpstr>Calibri</vt:lpstr>
      <vt:lpstr>Symbol</vt:lpstr>
      <vt:lpstr>Univers 55</vt:lpstr>
      <vt:lpstr>Office Theme</vt:lpstr>
      <vt:lpstr>Student Financial Aid</vt:lpstr>
      <vt:lpstr>Going to College is Exciting!</vt:lpstr>
      <vt:lpstr>PowerPoint Presentation</vt:lpstr>
      <vt:lpstr>Financial Aid Basics</vt:lpstr>
      <vt:lpstr>Basic Principle of Financial Aid </vt:lpstr>
      <vt:lpstr>General Eligibility Requirements for Federal Student Financial Aid</vt:lpstr>
      <vt:lpstr>General Eligibility Requirements for Financial Aid</vt:lpstr>
      <vt:lpstr>Common Financial Aid Forms</vt:lpstr>
      <vt:lpstr>Free Application for Federal Student Aid (FAFSA)</vt:lpstr>
      <vt:lpstr>Apply for your FSA ID before completing the FAFSA</vt:lpstr>
      <vt:lpstr>Which year’s FAFSA do I need?</vt:lpstr>
      <vt:lpstr>Who Provides information on the FAFSA?</vt:lpstr>
      <vt:lpstr>PowerPoint Presentation</vt:lpstr>
      <vt:lpstr>Student Demographics</vt:lpstr>
      <vt:lpstr>Citizenship Requirements </vt:lpstr>
      <vt:lpstr>I’m a citizen, but my parents . . .</vt:lpstr>
      <vt:lpstr>If you answer “No” you are dependent for financial aid purposes</vt:lpstr>
      <vt:lpstr>If you answer “No” you are dependent for financial aid purposes </vt:lpstr>
      <vt:lpstr>Parent Marital Status</vt:lpstr>
      <vt:lpstr>Who are your “FAFSA” Parents?</vt:lpstr>
      <vt:lpstr>Household Information</vt:lpstr>
      <vt:lpstr>Parent and Student FAFSA Information</vt:lpstr>
      <vt:lpstr>Student and Parent Income Information</vt:lpstr>
      <vt:lpstr>Means-Tested Benefits Questions</vt:lpstr>
      <vt:lpstr>Special Circumstances</vt:lpstr>
      <vt:lpstr>Common FAFSA Errors</vt:lpstr>
      <vt:lpstr>After you submit your FAFSA</vt:lpstr>
      <vt:lpstr>FAFSA Help</vt:lpstr>
      <vt:lpstr>Additional Tips</vt:lpstr>
      <vt:lpstr>Types of Financial Aid</vt:lpstr>
      <vt:lpstr>Federal Direct Loans</vt:lpstr>
      <vt:lpstr>Other Federal Programs</vt:lpstr>
      <vt:lpstr>Financial Aid Programs</vt:lpstr>
      <vt:lpstr> Evaluating Your Financial Aid Award Letter </vt:lpstr>
      <vt:lpstr>Information You Might Find On Your  Financial Aid Award Notice</vt:lpstr>
      <vt:lpstr>Additional Information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Financial Aid</dc:title>
  <dc:creator>Rose Mary Stelma</dc:creator>
  <cp:lastModifiedBy>Cedric Barksdale</cp:lastModifiedBy>
  <cp:revision>13</cp:revision>
  <dcterms:created xsi:type="dcterms:W3CDTF">2016-02-05T12:51:48Z</dcterms:created>
  <dcterms:modified xsi:type="dcterms:W3CDTF">2017-10-18T18:34:04Z</dcterms:modified>
</cp:coreProperties>
</file>